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405"/>
  </p:normalViewPr>
  <p:slideViewPr>
    <p:cSldViewPr snapToGrid="0" snapToObjects="1">
      <p:cViewPr varScale="1">
        <p:scale>
          <a:sx n="125" d="100"/>
          <a:sy n="125" d="100"/>
        </p:scale>
        <p:origin x="584"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8ECEA-2F75-4A48-B2E3-2B53B079908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34A247C-657B-C944-B5EB-B0DD3BD2EF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65F4242-8280-4B4B-B5E5-016E0CC205C5}"/>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5" name="Espace réservé du pied de page 4">
            <a:extLst>
              <a:ext uri="{FF2B5EF4-FFF2-40B4-BE49-F238E27FC236}">
                <a16:creationId xmlns:a16="http://schemas.microsoft.com/office/drawing/2014/main" id="{3F9796FA-3063-4749-8B6D-40100625E06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6CE16B-F23B-534F-B148-D2AB065E2E1A}"/>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1842920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98F407-AD0D-144E-820F-B1C29E98DD4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2344B72-6BFE-F543-9938-289F172219B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FB164F9-72E0-3242-83B8-1E37CDA6C55F}"/>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5" name="Espace réservé du pied de page 4">
            <a:extLst>
              <a:ext uri="{FF2B5EF4-FFF2-40B4-BE49-F238E27FC236}">
                <a16:creationId xmlns:a16="http://schemas.microsoft.com/office/drawing/2014/main" id="{FFC118D8-5DAC-9449-8EE8-C26A5BE7F4C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C0536C-BDCD-7348-94C4-009D1AD23953}"/>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3546584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792F2-C0E1-044A-BBAE-737B58324F5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60D42BC-E57A-F543-9297-E9E593A715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15F6678-0472-D448-8BFC-29A2DB8DC1EF}"/>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5" name="Espace réservé du pied de page 4">
            <a:extLst>
              <a:ext uri="{FF2B5EF4-FFF2-40B4-BE49-F238E27FC236}">
                <a16:creationId xmlns:a16="http://schemas.microsoft.com/office/drawing/2014/main" id="{956CEF6C-7C66-6B49-8160-23EA9C90DE1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D05A27-C47C-7E41-B25A-2796DDB7B430}"/>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671398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3D30EB-65A9-9A40-BDCB-F84B1DEA34F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343C482-386F-5143-9276-083AE640CFB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A35A48B-4485-5D46-AF49-A4498A6C36C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4C8D825-7E0E-BD48-9A31-6817448CFC6F}"/>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6" name="Espace réservé du pied de page 5">
            <a:extLst>
              <a:ext uri="{FF2B5EF4-FFF2-40B4-BE49-F238E27FC236}">
                <a16:creationId xmlns:a16="http://schemas.microsoft.com/office/drawing/2014/main" id="{16E464BA-E995-9347-B093-DA948EFE2B9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AED1852-E889-D14F-9AD6-4DCF24808E8A}"/>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1267554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69DBF8-302B-9C42-AC66-960FA216AA1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454740F-ABE7-6048-8D66-48F21A525D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E07D9E0-54B6-D440-AE1D-5F0A1618872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73114EA-5F77-C542-BB19-9D9004FFFB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ABC4E12-9849-BD4A-B560-74B0F9EDC48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133DE89-0B8D-D64F-A40E-2CF6E89E7EAF}"/>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8" name="Espace réservé du pied de page 7">
            <a:extLst>
              <a:ext uri="{FF2B5EF4-FFF2-40B4-BE49-F238E27FC236}">
                <a16:creationId xmlns:a16="http://schemas.microsoft.com/office/drawing/2014/main" id="{A254F4CC-D149-C94E-B409-FBF5696D62E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39EBA03-24BA-3D43-8B1B-2F2EF8FC54FA}"/>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122057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BB336C-86AB-0341-96D0-8A054786C5A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2FE8460-8C19-E54E-B1E2-7A4D4F4204AE}"/>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4" name="Espace réservé du pied de page 3">
            <a:extLst>
              <a:ext uri="{FF2B5EF4-FFF2-40B4-BE49-F238E27FC236}">
                <a16:creationId xmlns:a16="http://schemas.microsoft.com/office/drawing/2014/main" id="{A90B93AF-1433-6240-AAFE-BDAC281BA7B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608550B-62E7-594C-B33E-261CB1F36746}"/>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309789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321A2A9-6626-1A45-BDA7-BBA89D00746B}"/>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3" name="Espace réservé du pied de page 2">
            <a:extLst>
              <a:ext uri="{FF2B5EF4-FFF2-40B4-BE49-F238E27FC236}">
                <a16:creationId xmlns:a16="http://schemas.microsoft.com/office/drawing/2014/main" id="{60A77561-8032-1D4D-8144-8006AEB61A7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B6AB1FF-0F67-9447-A6F8-E60A210F8ACA}"/>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175688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76399D-064F-2843-AAB2-3F119483577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B1C9337-0B93-E441-8129-3CDE800C01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1ED5F3F-C5C5-BE4E-A365-7CEB1E6F18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3E807FE-3840-3343-BA6A-E0A253FFA739}"/>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6" name="Espace réservé du pied de page 5">
            <a:extLst>
              <a:ext uri="{FF2B5EF4-FFF2-40B4-BE49-F238E27FC236}">
                <a16:creationId xmlns:a16="http://schemas.microsoft.com/office/drawing/2014/main" id="{0C4228E2-0AC0-B049-8A9B-2CE69092FBE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1B6AD1A-BF56-794A-91F5-53BB14958551}"/>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714707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EA7677-B9B6-FA44-B057-301AE683BA3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21B1D5D-1F87-C345-9E96-9BFFFEBE0E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29309CC-16C4-0A4E-9888-E8FD99D23C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B8841F6-707C-DC4B-8041-1532A14A5ACC}"/>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6" name="Espace réservé du pied de page 5">
            <a:extLst>
              <a:ext uri="{FF2B5EF4-FFF2-40B4-BE49-F238E27FC236}">
                <a16:creationId xmlns:a16="http://schemas.microsoft.com/office/drawing/2014/main" id="{36CBE924-C286-B248-9E67-1CFEE661A53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893A561-20A1-E54A-AC2F-DC1694073888}"/>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4110261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FE90F3-995C-D847-A085-41B97BAB199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BECD6E2-50A4-054A-8FA2-A1813144863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1DCF09-D428-1946-866A-D0DFC04972EB}"/>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5" name="Espace réservé du pied de page 4">
            <a:extLst>
              <a:ext uri="{FF2B5EF4-FFF2-40B4-BE49-F238E27FC236}">
                <a16:creationId xmlns:a16="http://schemas.microsoft.com/office/drawing/2014/main" id="{4CA8E982-400A-E241-9DA7-429074B41D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081366-2BF2-9644-94CF-44811B7E1A8F}"/>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933324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E0CE161-2359-8E49-83A5-657622B8908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ABBD4A0-E7CF-3248-9BB7-CAF77708153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8057C9B-12E7-E64B-A351-7CE78373856F}"/>
              </a:ext>
            </a:extLst>
          </p:cNvPr>
          <p:cNvSpPr>
            <a:spLocks noGrp="1"/>
          </p:cNvSpPr>
          <p:nvPr>
            <p:ph type="dt" sz="half" idx="10"/>
          </p:nvPr>
        </p:nvSpPr>
        <p:spPr/>
        <p:txBody>
          <a:bodyPr/>
          <a:lstStyle/>
          <a:p>
            <a:fld id="{319DA1E4-69E9-0547-9550-4F62F6AF7BC0}" type="datetimeFigureOut">
              <a:rPr lang="fr-FR" smtClean="0"/>
              <a:t>09/09/2026</a:t>
            </a:fld>
            <a:endParaRPr lang="fr-FR"/>
          </a:p>
        </p:txBody>
      </p:sp>
      <p:sp>
        <p:nvSpPr>
          <p:cNvPr id="5" name="Espace réservé du pied de page 4">
            <a:extLst>
              <a:ext uri="{FF2B5EF4-FFF2-40B4-BE49-F238E27FC236}">
                <a16:creationId xmlns:a16="http://schemas.microsoft.com/office/drawing/2014/main" id="{303B69AF-3105-E24B-B0E5-BA3A94D596C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F7D069E-724F-FA48-8DA5-69C586FDB36D}"/>
              </a:ext>
            </a:extLst>
          </p:cNvPr>
          <p:cNvSpPr>
            <a:spLocks noGrp="1"/>
          </p:cNvSpPr>
          <p:nvPr>
            <p:ph type="sldNum" sz="quarter" idx="12"/>
          </p:nvPr>
        </p:nvSpPr>
        <p:spPr/>
        <p:txBody>
          <a:bodyPr/>
          <a:lstStyle/>
          <a:p>
            <a:fld id="{D1B3B420-674D-774B-AC2E-182D86B5C052}" type="slidenum">
              <a:rPr lang="fr-FR" smtClean="0"/>
              <a:t>‹N°›</a:t>
            </a:fld>
            <a:endParaRPr lang="fr-FR"/>
          </a:p>
        </p:txBody>
      </p:sp>
    </p:spTree>
    <p:extLst>
      <p:ext uri="{BB962C8B-B14F-4D97-AF65-F5344CB8AC3E}">
        <p14:creationId xmlns:p14="http://schemas.microsoft.com/office/powerpoint/2010/main" val="341672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F47FD8B-F9BB-0544-8EC1-FE3702A966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85DCA64-BE59-9D46-B300-AD5503A49D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5B7CDF4-C1FA-0C41-A9C5-FFD4F065E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9DA1E4-69E9-0547-9550-4F62F6AF7BC0}" type="datetimeFigureOut">
              <a:rPr lang="fr-FR" smtClean="0"/>
              <a:t>09/09/2026</a:t>
            </a:fld>
            <a:endParaRPr lang="fr-FR"/>
          </a:p>
        </p:txBody>
      </p:sp>
      <p:sp>
        <p:nvSpPr>
          <p:cNvPr id="5" name="Espace réservé du pied de page 4">
            <a:extLst>
              <a:ext uri="{FF2B5EF4-FFF2-40B4-BE49-F238E27FC236}">
                <a16:creationId xmlns:a16="http://schemas.microsoft.com/office/drawing/2014/main" id="{236D2EB4-67A1-254E-8075-64C840F905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08CE310-CA7D-694C-AA04-5B38B07C8D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3B420-674D-774B-AC2E-182D86B5C052}" type="slidenum">
              <a:rPr lang="fr-FR" smtClean="0"/>
              <a:t>‹N°›</a:t>
            </a:fld>
            <a:endParaRPr lang="fr-FR"/>
          </a:p>
        </p:txBody>
      </p:sp>
    </p:spTree>
    <p:extLst>
      <p:ext uri="{BB962C8B-B14F-4D97-AF65-F5344CB8AC3E}">
        <p14:creationId xmlns:p14="http://schemas.microsoft.com/office/powerpoint/2010/main" val="2614096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Image 19">
            <a:extLst>
              <a:ext uri="{FF2B5EF4-FFF2-40B4-BE49-F238E27FC236}">
                <a16:creationId xmlns:a16="http://schemas.microsoft.com/office/drawing/2014/main" id="{76B3E146-E648-C54D-AE4C-100BC447BA6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38393" y="-31215"/>
            <a:ext cx="4453607" cy="6028815"/>
          </a:xfrm>
          <a:prstGeom prst="rect">
            <a:avLst/>
          </a:prstGeom>
        </p:spPr>
      </p:pic>
      <p:sp>
        <p:nvSpPr>
          <p:cNvPr id="44" name="Rectangle 43">
            <a:extLst>
              <a:ext uri="{FF2B5EF4-FFF2-40B4-BE49-F238E27FC236}">
                <a16:creationId xmlns:a16="http://schemas.microsoft.com/office/drawing/2014/main" id="{C32DD1B8-54BA-824F-AF09-AAA55B2B75DC}"/>
              </a:ext>
            </a:extLst>
          </p:cNvPr>
          <p:cNvSpPr/>
          <p:nvPr/>
        </p:nvSpPr>
        <p:spPr>
          <a:xfrm>
            <a:off x="0" y="8887284"/>
            <a:ext cx="12192000" cy="1077219"/>
          </a:xfrm>
          <a:prstGeom prst="rect">
            <a:avLst/>
          </a:pr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Forme libre 44">
            <a:extLst>
              <a:ext uri="{FF2B5EF4-FFF2-40B4-BE49-F238E27FC236}">
                <a16:creationId xmlns:a16="http://schemas.microsoft.com/office/drawing/2014/main" id="{8A0C641F-0656-AD45-86C2-7380917FA05E}"/>
              </a:ext>
            </a:extLst>
          </p:cNvPr>
          <p:cNvSpPr/>
          <p:nvPr/>
        </p:nvSpPr>
        <p:spPr>
          <a:xfrm>
            <a:off x="-41031" y="5590167"/>
            <a:ext cx="12233031" cy="1267833"/>
          </a:xfrm>
          <a:custGeom>
            <a:avLst/>
            <a:gdLst>
              <a:gd name="connsiteX0" fmla="*/ 17584 w 12274061"/>
              <a:gd name="connsiteY0" fmla="*/ 339969 h 1623646"/>
              <a:gd name="connsiteX1" fmla="*/ 1494692 w 12274061"/>
              <a:gd name="connsiteY1" fmla="*/ 58615 h 1623646"/>
              <a:gd name="connsiteX2" fmla="*/ 3065584 w 12274061"/>
              <a:gd name="connsiteY2" fmla="*/ 339969 h 1623646"/>
              <a:gd name="connsiteX3" fmla="*/ 4589584 w 12274061"/>
              <a:gd name="connsiteY3" fmla="*/ 58615 h 1623646"/>
              <a:gd name="connsiteX4" fmla="*/ 6142892 w 12274061"/>
              <a:gd name="connsiteY4" fmla="*/ 345831 h 1623646"/>
              <a:gd name="connsiteX5" fmla="*/ 7678615 w 12274061"/>
              <a:gd name="connsiteY5" fmla="*/ 64477 h 1623646"/>
              <a:gd name="connsiteX6" fmla="*/ 9179169 w 12274061"/>
              <a:gd name="connsiteY6" fmla="*/ 339969 h 1623646"/>
              <a:gd name="connsiteX7" fmla="*/ 10486292 w 12274061"/>
              <a:gd name="connsiteY7" fmla="*/ 0 h 1623646"/>
              <a:gd name="connsiteX8" fmla="*/ 12274061 w 12274061"/>
              <a:gd name="connsiteY8" fmla="*/ 334108 h 1623646"/>
              <a:gd name="connsiteX9" fmla="*/ 12274061 w 12274061"/>
              <a:gd name="connsiteY9" fmla="*/ 1623646 h 1623646"/>
              <a:gd name="connsiteX10" fmla="*/ 0 w 12274061"/>
              <a:gd name="connsiteY10" fmla="*/ 1623646 h 1623646"/>
              <a:gd name="connsiteX11" fmla="*/ 17584 w 12274061"/>
              <a:gd name="connsiteY11" fmla="*/ 339969 h 162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74061" h="1623646">
                <a:moveTo>
                  <a:pt x="17584" y="339969"/>
                </a:moveTo>
                <a:lnTo>
                  <a:pt x="1494692" y="58615"/>
                </a:lnTo>
                <a:lnTo>
                  <a:pt x="3065584" y="339969"/>
                </a:lnTo>
                <a:lnTo>
                  <a:pt x="4589584" y="58615"/>
                </a:lnTo>
                <a:lnTo>
                  <a:pt x="6142892" y="345831"/>
                </a:lnTo>
                <a:lnTo>
                  <a:pt x="7678615" y="64477"/>
                </a:lnTo>
                <a:lnTo>
                  <a:pt x="9179169" y="339969"/>
                </a:lnTo>
                <a:lnTo>
                  <a:pt x="10486292" y="0"/>
                </a:lnTo>
                <a:lnTo>
                  <a:pt x="12274061" y="334108"/>
                </a:lnTo>
                <a:lnTo>
                  <a:pt x="12274061" y="1623646"/>
                </a:lnTo>
                <a:lnTo>
                  <a:pt x="0" y="1623646"/>
                </a:lnTo>
                <a:lnTo>
                  <a:pt x="17584" y="339969"/>
                </a:lnTo>
                <a:close/>
              </a:path>
            </a:pathLst>
          </a:cu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6EAAB4"/>
              </a:solidFill>
            </a:endParaRPr>
          </a:p>
        </p:txBody>
      </p:sp>
      <p:grpSp>
        <p:nvGrpSpPr>
          <p:cNvPr id="46" name="Groupe 45">
            <a:extLst>
              <a:ext uri="{FF2B5EF4-FFF2-40B4-BE49-F238E27FC236}">
                <a16:creationId xmlns:a16="http://schemas.microsoft.com/office/drawing/2014/main" id="{95364EF8-E7B1-7E44-8AD5-95D2D4F3A73D}"/>
              </a:ext>
            </a:extLst>
          </p:cNvPr>
          <p:cNvGrpSpPr/>
          <p:nvPr/>
        </p:nvGrpSpPr>
        <p:grpSpPr>
          <a:xfrm>
            <a:off x="10672304" y="5012477"/>
            <a:ext cx="1267833" cy="1267833"/>
            <a:chOff x="10135645" y="4833257"/>
            <a:chExt cx="1452147" cy="1452147"/>
          </a:xfrm>
        </p:grpSpPr>
        <p:sp>
          <p:nvSpPr>
            <p:cNvPr id="47" name="Ellipse 46">
              <a:extLst>
                <a:ext uri="{FF2B5EF4-FFF2-40B4-BE49-F238E27FC236}">
                  <a16:creationId xmlns:a16="http://schemas.microsoft.com/office/drawing/2014/main" id="{B8967BB7-BB36-DA48-8385-140E5228D776}"/>
                </a:ext>
              </a:extLst>
            </p:cNvPr>
            <p:cNvSpPr/>
            <p:nvPr/>
          </p:nvSpPr>
          <p:spPr>
            <a:xfrm>
              <a:off x="10135645" y="4833257"/>
              <a:ext cx="1452147" cy="1452147"/>
            </a:xfrm>
            <a:prstGeom prst="ellipse">
              <a:avLst/>
            </a:prstGeom>
            <a:noFill/>
            <a:ln w="15875">
              <a:solidFill>
                <a:srgbClr val="0061A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8" name="Image 47">
              <a:extLst>
                <a:ext uri="{FF2B5EF4-FFF2-40B4-BE49-F238E27FC236}">
                  <a16:creationId xmlns:a16="http://schemas.microsoft.com/office/drawing/2014/main" id="{6A1CB1B2-1551-5640-AFAB-D8F12D25039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235135" y="4932747"/>
              <a:ext cx="1253166" cy="1253166"/>
            </a:xfrm>
            <a:prstGeom prst="rect">
              <a:avLst/>
            </a:prstGeom>
          </p:spPr>
        </p:pic>
      </p:grpSp>
      <p:sp>
        <p:nvSpPr>
          <p:cNvPr id="49" name="ZoneTexte 48">
            <a:extLst>
              <a:ext uri="{FF2B5EF4-FFF2-40B4-BE49-F238E27FC236}">
                <a16:creationId xmlns:a16="http://schemas.microsoft.com/office/drawing/2014/main" id="{8F2CDE2E-90D4-384C-B199-54652DB58A97}"/>
              </a:ext>
            </a:extLst>
          </p:cNvPr>
          <p:cNvSpPr txBox="1"/>
          <p:nvPr/>
        </p:nvSpPr>
        <p:spPr>
          <a:xfrm>
            <a:off x="1920253" y="6145098"/>
            <a:ext cx="8838913" cy="584775"/>
          </a:xfrm>
          <a:prstGeom prst="rect">
            <a:avLst/>
          </a:prstGeom>
          <a:noFill/>
        </p:spPr>
        <p:txBody>
          <a:bodyPr wrap="square" rtlCol="0">
            <a:spAutoFit/>
          </a:bodyPr>
          <a:lstStyle/>
          <a:p>
            <a:r>
              <a:rPr lang="fr-FR" sz="3200" b="1" dirty="0" err="1">
                <a:solidFill>
                  <a:srgbClr val="0061AA"/>
                </a:solidFill>
                <a:latin typeface="Aptos" panose="020B0004020202020204" pitchFamily="34" charset="0"/>
                <a:ea typeface="Verdana" panose="020B0604030504040204" pitchFamily="34" charset="0"/>
                <a:cs typeface="Verdana" panose="020B0604030504040204" pitchFamily="34" charset="0"/>
              </a:rPr>
              <a:t>Climate</a:t>
            </a:r>
            <a:r>
              <a:rPr lang="fr-FR" sz="3200" b="1" dirty="0">
                <a:solidFill>
                  <a:srgbClr val="0061AA"/>
                </a:solidFill>
                <a:latin typeface="Aptos" panose="020B0004020202020204" pitchFamily="34" charset="0"/>
                <a:ea typeface="Verdana" panose="020B0604030504040204" pitchFamily="34" charset="0"/>
                <a:cs typeface="Verdana" panose="020B0604030504040204" pitchFamily="34" charset="0"/>
              </a:rPr>
              <a:t> Adaptation </a:t>
            </a:r>
            <a:r>
              <a:rPr lang="fr-FR" sz="3200" b="1" dirty="0" err="1">
                <a:solidFill>
                  <a:srgbClr val="FFFFFF"/>
                </a:solidFill>
                <a:latin typeface="Aptos" panose="020B0004020202020204" pitchFamily="34" charset="0"/>
                <a:ea typeface="Verdana" panose="020B0604030504040204" pitchFamily="34" charset="0"/>
                <a:cs typeface="Verdana" panose="020B0604030504040204" pitchFamily="34" charset="0"/>
              </a:rPr>
              <a:t>Working</a:t>
            </a:r>
            <a:r>
              <a:rPr lang="fr-FR" sz="3200" b="1" dirty="0">
                <a:solidFill>
                  <a:srgbClr val="FFFFFF"/>
                </a:solidFill>
                <a:latin typeface="Aptos" panose="020B0004020202020204" pitchFamily="34" charset="0"/>
                <a:ea typeface="Verdana" panose="020B0604030504040204" pitchFamily="34" charset="0"/>
                <a:cs typeface="Verdana" panose="020B0604030504040204" pitchFamily="34" charset="0"/>
              </a:rPr>
              <a:t> Group</a:t>
            </a:r>
          </a:p>
        </p:txBody>
      </p:sp>
      <p:pic>
        <p:nvPicPr>
          <p:cNvPr id="50" name="Image 49">
            <a:extLst>
              <a:ext uri="{FF2B5EF4-FFF2-40B4-BE49-F238E27FC236}">
                <a16:creationId xmlns:a16="http://schemas.microsoft.com/office/drawing/2014/main" id="{BE6A4E6C-DECC-9F45-BE5B-AE7970CFBA27}"/>
              </a:ext>
            </a:extLst>
          </p:cNvPr>
          <p:cNvPicPr>
            <a:picLocks noChangeAspect="1"/>
          </p:cNvPicPr>
          <p:nvPr/>
        </p:nvPicPr>
        <p:blipFill>
          <a:blip r:embed="rId4"/>
          <a:stretch>
            <a:fillRect/>
          </a:stretch>
        </p:blipFill>
        <p:spPr>
          <a:xfrm>
            <a:off x="487419" y="5844077"/>
            <a:ext cx="1292012" cy="870704"/>
          </a:xfrm>
          <a:prstGeom prst="rect">
            <a:avLst/>
          </a:prstGeom>
        </p:spPr>
      </p:pic>
      <p:pic>
        <p:nvPicPr>
          <p:cNvPr id="51" name="Picture 2">
            <a:extLst>
              <a:ext uri="{FF2B5EF4-FFF2-40B4-BE49-F238E27FC236}">
                <a16:creationId xmlns:a16="http://schemas.microsoft.com/office/drawing/2014/main" id="{49EF051C-D1F4-AF41-AE95-E9052CE434B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470376" y="5791652"/>
            <a:ext cx="950066" cy="950066"/>
          </a:xfrm>
          <a:prstGeom prst="rect">
            <a:avLst/>
          </a:prstGeom>
          <a:noFill/>
          <a:extLst>
            <a:ext uri="{909E8E84-426E-40DD-AFC4-6F175D3DCCD1}">
              <a14:hiddenFill xmlns:a14="http://schemas.microsoft.com/office/drawing/2010/main">
                <a:solidFill>
                  <a:srgbClr val="FFFFFF"/>
                </a:solidFill>
              </a14:hiddenFill>
            </a:ext>
          </a:extLst>
        </p:spPr>
      </p:pic>
      <p:sp>
        <p:nvSpPr>
          <p:cNvPr id="52" name="ZoneTexte 51">
            <a:extLst>
              <a:ext uri="{FF2B5EF4-FFF2-40B4-BE49-F238E27FC236}">
                <a16:creationId xmlns:a16="http://schemas.microsoft.com/office/drawing/2014/main" id="{5834F9A8-3DE7-D748-96BD-20F0AE923645}"/>
              </a:ext>
            </a:extLst>
          </p:cNvPr>
          <p:cNvSpPr txBox="1"/>
          <p:nvPr/>
        </p:nvSpPr>
        <p:spPr>
          <a:xfrm>
            <a:off x="727839" y="114713"/>
            <a:ext cx="6758691" cy="5586145"/>
          </a:xfrm>
          <a:prstGeom prst="rect">
            <a:avLst/>
          </a:prstGeom>
          <a:noFill/>
        </p:spPr>
        <p:txBody>
          <a:bodyPr wrap="square" rtlCol="0">
            <a:spAutoFit/>
          </a:bodyPr>
          <a:lstStyle/>
          <a:p>
            <a:pPr>
              <a:spcAft>
                <a:spcPts val="600"/>
              </a:spcAft>
            </a:pPr>
            <a:r>
              <a:rPr lang="en-US" sz="1400" b="1" dirty="0">
                <a:solidFill>
                  <a:schemeClr val="bg1"/>
                </a:solidFill>
                <a:highlight>
                  <a:srgbClr val="0061AA"/>
                </a:highlight>
                <a:latin typeface="Aptos" panose="020B0004020202020204" pitchFamily="34" charset="0"/>
              </a:rPr>
              <a:t>OBJECTIVE</a:t>
            </a:r>
          </a:p>
          <a:p>
            <a:r>
              <a:rPr lang="en-US" sz="1200" dirty="0">
                <a:highlight>
                  <a:srgbClr val="FFFFFF"/>
                </a:highlight>
                <a:latin typeface="Aptos" panose="020B0004020202020204" pitchFamily="34" charset="0"/>
              </a:rPr>
              <a:t>The Climate Adaptation Working Group is a Working Group within GEO Blue Planet that was established to support the integration of Earth Observation intelligence and Climate Services into policy frameworks that improve the capacity of Small Island Developing States (SIDS) and Least Developed Countries (LDCs) to adapt to the coastal and ocean effects of climate change</a:t>
            </a:r>
          </a:p>
          <a:p>
            <a:endParaRPr lang="en-US" sz="1200" dirty="0">
              <a:highlight>
                <a:srgbClr val="FFFFFF"/>
              </a:highlight>
              <a:latin typeface="Aptos" panose="020B0004020202020204" pitchFamily="34" charset="0"/>
            </a:endParaRPr>
          </a:p>
          <a:p>
            <a:pPr>
              <a:spcAft>
                <a:spcPts val="600"/>
              </a:spcAft>
            </a:pPr>
            <a:r>
              <a:rPr lang="en-US" sz="1400" b="1" dirty="0">
                <a:solidFill>
                  <a:schemeClr val="bg1"/>
                </a:solidFill>
                <a:highlight>
                  <a:srgbClr val="0061AA"/>
                </a:highlight>
                <a:latin typeface="Aptos" panose="020B0004020202020204" pitchFamily="34" charset="0"/>
              </a:rPr>
              <a:t>GOVERNANCE</a:t>
            </a:r>
          </a:p>
          <a:p>
            <a:pPr>
              <a:lnSpc>
                <a:spcPct val="100000"/>
              </a:lnSpc>
              <a:spcAft>
                <a:spcPts val="600"/>
              </a:spcAft>
            </a:pPr>
            <a:r>
              <a:rPr lang="en-US" sz="1200" b="1" dirty="0">
                <a:solidFill>
                  <a:srgbClr val="0061AA"/>
                </a:solidFill>
                <a:latin typeface="Aptos" panose="020B0004020202020204" pitchFamily="34" charset="0"/>
              </a:rPr>
              <a:t>CO-CHAIRS</a:t>
            </a:r>
            <a:br>
              <a:rPr lang="en-US" sz="1200" b="1" dirty="0">
                <a:solidFill>
                  <a:srgbClr val="0061AA"/>
                </a:solidFill>
                <a:latin typeface="Aptos" panose="020B0004020202020204" pitchFamily="34" charset="0"/>
              </a:rPr>
            </a:br>
            <a:r>
              <a:rPr lang="en-US" sz="1200" b="1" dirty="0">
                <a:latin typeface="Aptos" panose="020B0004020202020204" pitchFamily="34" charset="0"/>
              </a:rPr>
              <a:t>Louis Celliers </a:t>
            </a:r>
            <a:r>
              <a:rPr lang="en-US" sz="1200" dirty="0">
                <a:latin typeface="Aptos" panose="020B0004020202020204" pitchFamily="34" charset="0"/>
              </a:rPr>
              <a:t>- GERICS/Hereon</a:t>
            </a:r>
            <a:br>
              <a:rPr lang="en-US" sz="1200" dirty="0">
                <a:latin typeface="Aptos" panose="020B0004020202020204" pitchFamily="34" charset="0"/>
              </a:rPr>
            </a:br>
            <a:r>
              <a:rPr lang="en-US" sz="1200" b="1" dirty="0">
                <a:latin typeface="Aptos" panose="020B0004020202020204" pitchFamily="34" charset="0"/>
              </a:rPr>
              <a:t>Jeremy Gault </a:t>
            </a:r>
            <a:r>
              <a:rPr lang="en-US" sz="1200" dirty="0">
                <a:latin typeface="Aptos" panose="020B0004020202020204" pitchFamily="34" charset="0"/>
              </a:rPr>
              <a:t>– University College Cork </a:t>
            </a:r>
          </a:p>
          <a:p>
            <a:pPr>
              <a:lnSpc>
                <a:spcPct val="100000"/>
              </a:lnSpc>
            </a:pPr>
            <a:r>
              <a:rPr lang="en-US" sz="1200" b="1" dirty="0">
                <a:solidFill>
                  <a:srgbClr val="0061AA"/>
                </a:solidFill>
                <a:latin typeface="Aptos" panose="020B0004020202020204" pitchFamily="34" charset="0"/>
              </a:rPr>
              <a:t>SECRETARIAT LEAD </a:t>
            </a:r>
          </a:p>
          <a:p>
            <a:pPr>
              <a:lnSpc>
                <a:spcPct val="100000"/>
              </a:lnSpc>
            </a:pPr>
            <a:r>
              <a:rPr lang="en-US" sz="1200" b="1" dirty="0">
                <a:latin typeface="Aptos" panose="020B0004020202020204" pitchFamily="34" charset="0"/>
              </a:rPr>
              <a:t>Nikelene Mclean </a:t>
            </a:r>
            <a:r>
              <a:rPr lang="en-US" sz="1200" dirty="0">
                <a:latin typeface="Aptos" panose="020B0004020202020204" pitchFamily="34" charset="0"/>
              </a:rPr>
              <a:t>- GEO Blue Planet </a:t>
            </a:r>
            <a:r>
              <a:rPr lang="en-US" sz="1200" dirty="0" err="1">
                <a:latin typeface="Aptos" panose="020B0004020202020204" pitchFamily="34" charset="0"/>
              </a:rPr>
              <a:t>Programme</a:t>
            </a:r>
            <a:r>
              <a:rPr lang="en-US" sz="1200" dirty="0">
                <a:latin typeface="Aptos" panose="020B0004020202020204" pitchFamily="34" charset="0"/>
              </a:rPr>
              <a:t> Officer</a:t>
            </a:r>
          </a:p>
          <a:p>
            <a:pPr>
              <a:lnSpc>
                <a:spcPct val="100000"/>
              </a:lnSpc>
              <a:spcAft>
                <a:spcPts val="600"/>
              </a:spcAft>
            </a:pPr>
            <a:r>
              <a:rPr lang="en-US" sz="1200" b="1" dirty="0">
                <a:latin typeface="Aptos" panose="020B0004020202020204" pitchFamily="34" charset="0"/>
              </a:rPr>
              <a:t>Audrey Hasson </a:t>
            </a:r>
            <a:r>
              <a:rPr lang="en-US" sz="1200" dirty="0">
                <a:latin typeface="Aptos" panose="020B0004020202020204" pitchFamily="34" charset="0"/>
              </a:rPr>
              <a:t>- Executive Director of GEO Blue Planet</a:t>
            </a:r>
          </a:p>
          <a:p>
            <a:pPr>
              <a:lnSpc>
                <a:spcPct val="100000"/>
              </a:lnSpc>
            </a:pPr>
            <a:r>
              <a:rPr lang="en-US" sz="1200" b="1" dirty="0">
                <a:solidFill>
                  <a:srgbClr val="0061AA"/>
                </a:solidFill>
                <a:latin typeface="Aptos" panose="020B0004020202020204" pitchFamily="34" charset="0"/>
              </a:rPr>
              <a:t>CURRENT MEMBERS INCLUDE: </a:t>
            </a:r>
            <a:r>
              <a:rPr lang="en-US" sz="1200" b="1" dirty="0">
                <a:latin typeface="Aptos" panose="020B0004020202020204" pitchFamily="34" charset="0"/>
              </a:rPr>
              <a:t>David Cabana </a:t>
            </a:r>
            <a:r>
              <a:rPr lang="en-US" sz="1200" dirty="0">
                <a:latin typeface="Aptos" panose="020B0004020202020204" pitchFamily="34" charset="0"/>
              </a:rPr>
              <a:t>- GERICS/Hereon, </a:t>
            </a:r>
            <a:r>
              <a:rPr lang="en-US" sz="1200" b="1" dirty="0">
                <a:latin typeface="Aptos" panose="020B0004020202020204" pitchFamily="34" charset="0"/>
              </a:rPr>
              <a:t>Jose </a:t>
            </a:r>
            <a:r>
              <a:rPr lang="en-US" sz="1200" b="1" dirty="0" err="1">
                <a:latin typeface="Aptos" panose="020B0004020202020204" pitchFamily="34" charset="0"/>
              </a:rPr>
              <a:t>Moutinho</a:t>
            </a:r>
            <a:r>
              <a:rPr lang="en-US" sz="1200" b="1" dirty="0">
                <a:latin typeface="Aptos" panose="020B0004020202020204" pitchFamily="34" charset="0"/>
              </a:rPr>
              <a:t> </a:t>
            </a:r>
            <a:r>
              <a:rPr lang="en-US" sz="1200" dirty="0">
                <a:latin typeface="Aptos" panose="020B0004020202020204" pitchFamily="34" charset="0"/>
              </a:rPr>
              <a:t>- </a:t>
            </a:r>
            <a:r>
              <a:rPr lang="en-US" sz="1200" dirty="0" err="1">
                <a:latin typeface="Aptos" panose="020B0004020202020204" pitchFamily="34" charset="0"/>
              </a:rPr>
              <a:t>Kaust</a:t>
            </a:r>
            <a:r>
              <a:rPr lang="en-US" sz="1200" dirty="0">
                <a:latin typeface="Aptos" panose="020B0004020202020204" pitchFamily="34" charset="0"/>
              </a:rPr>
              <a:t> National Transformation Institute, </a:t>
            </a:r>
            <a:r>
              <a:rPr lang="en-US" sz="1200" b="1" dirty="0" err="1">
                <a:latin typeface="Aptos" panose="020B0004020202020204" pitchFamily="34" charset="0"/>
              </a:rPr>
              <a:t>Nashwan</a:t>
            </a:r>
            <a:r>
              <a:rPr lang="en-US" sz="1200" b="1" dirty="0">
                <a:latin typeface="Aptos" panose="020B0004020202020204" pitchFamily="34" charset="0"/>
              </a:rPr>
              <a:t> </a:t>
            </a:r>
            <a:r>
              <a:rPr lang="en-US" sz="1200" b="1" dirty="0" err="1">
                <a:latin typeface="Aptos" panose="020B0004020202020204" pitchFamily="34" charset="0"/>
              </a:rPr>
              <a:t>Matheen</a:t>
            </a:r>
            <a:r>
              <a:rPr lang="en-US" sz="1200" b="1" dirty="0">
                <a:latin typeface="Aptos" panose="020B0004020202020204" pitchFamily="34" charset="0"/>
              </a:rPr>
              <a:t> </a:t>
            </a:r>
            <a:r>
              <a:rPr lang="en-US" sz="1200" dirty="0">
                <a:latin typeface="Aptos" panose="020B0004020202020204" pitchFamily="34" charset="0"/>
              </a:rPr>
              <a:t>- Maldives Space Research Organization, </a:t>
            </a:r>
            <a:br>
              <a:rPr lang="en-US" sz="1200" dirty="0">
                <a:latin typeface="Aptos" panose="020B0004020202020204" pitchFamily="34" charset="0"/>
              </a:rPr>
            </a:br>
            <a:r>
              <a:rPr lang="en-US" sz="1200" b="1" dirty="0">
                <a:latin typeface="Aptos" panose="020B0004020202020204" pitchFamily="34" charset="0"/>
              </a:rPr>
              <a:t>Lisa-Maria</a:t>
            </a:r>
            <a:r>
              <a:rPr lang="en-US" sz="1200" dirty="0">
                <a:latin typeface="Aptos" panose="020B0004020202020204" pitchFamily="34" charset="0"/>
              </a:rPr>
              <a:t> </a:t>
            </a:r>
            <a:r>
              <a:rPr lang="en-US" sz="1200" b="1" dirty="0" err="1">
                <a:latin typeface="Aptos" panose="020B0004020202020204" pitchFamily="34" charset="0"/>
              </a:rPr>
              <a:t>Rebelo</a:t>
            </a:r>
            <a:r>
              <a:rPr lang="en-US" sz="1200" dirty="0">
                <a:latin typeface="Aptos" panose="020B0004020202020204" pitchFamily="34" charset="0"/>
              </a:rPr>
              <a:t> - Digital Earth Africa, </a:t>
            </a:r>
            <a:r>
              <a:rPr lang="en-US" sz="1200" b="1" dirty="0" err="1">
                <a:latin typeface="Aptos" panose="020B0004020202020204" pitchFamily="34" charset="0"/>
              </a:rPr>
              <a:t>Rahanna</a:t>
            </a:r>
            <a:r>
              <a:rPr lang="en-US" sz="1200" b="1" dirty="0">
                <a:latin typeface="Aptos" panose="020B0004020202020204" pitchFamily="34" charset="0"/>
              </a:rPr>
              <a:t> </a:t>
            </a:r>
            <a:r>
              <a:rPr lang="en-US" sz="1200" b="1" dirty="0" err="1">
                <a:latin typeface="Aptos" panose="020B0004020202020204" pitchFamily="34" charset="0"/>
              </a:rPr>
              <a:t>Juman</a:t>
            </a:r>
            <a:r>
              <a:rPr lang="en-US" sz="1200" b="1" dirty="0">
                <a:latin typeface="Aptos" panose="020B0004020202020204" pitchFamily="34" charset="0"/>
              </a:rPr>
              <a:t> - </a:t>
            </a:r>
            <a:r>
              <a:rPr lang="en-US" sz="1200" dirty="0">
                <a:latin typeface="Aptos" panose="020B0004020202020204" pitchFamily="34" charset="0"/>
              </a:rPr>
              <a:t>Institute of Marine Affairs Trinidad and Tobago, </a:t>
            </a:r>
            <a:r>
              <a:rPr lang="en-US" sz="1200" b="1" dirty="0">
                <a:latin typeface="Aptos" panose="020B0004020202020204" pitchFamily="34" charset="0"/>
              </a:rPr>
              <a:t>Elva Escobar</a:t>
            </a:r>
            <a:r>
              <a:rPr lang="en-US" sz="1200" dirty="0">
                <a:latin typeface="Aptos" panose="020B0004020202020204" pitchFamily="34" charset="0"/>
              </a:rPr>
              <a:t> - Universidad Nacional </a:t>
            </a:r>
            <a:r>
              <a:rPr lang="en-US" sz="1200" dirty="0" err="1">
                <a:latin typeface="Aptos" panose="020B0004020202020204" pitchFamily="34" charset="0"/>
              </a:rPr>
              <a:t>Autonoma</a:t>
            </a:r>
            <a:r>
              <a:rPr lang="en-US" sz="1200" dirty="0">
                <a:latin typeface="Aptos" panose="020B0004020202020204" pitchFamily="34" charset="0"/>
              </a:rPr>
              <a:t> de Mexico, </a:t>
            </a:r>
            <a:r>
              <a:rPr lang="en-US" sz="1200" b="1" dirty="0">
                <a:latin typeface="Aptos" panose="020B0004020202020204" pitchFamily="34" charset="0"/>
              </a:rPr>
              <a:t>Mahesh Pradhan - </a:t>
            </a:r>
            <a:r>
              <a:rPr lang="en-US" sz="1200" dirty="0">
                <a:latin typeface="Aptos" panose="020B0004020202020204" pitchFamily="34" charset="0"/>
              </a:rPr>
              <a:t>UNDP, </a:t>
            </a:r>
            <a:r>
              <a:rPr lang="en-US" sz="1200" b="1" dirty="0">
                <a:latin typeface="Aptos" panose="020B0004020202020204" pitchFamily="34" charset="0"/>
              </a:rPr>
              <a:t>Isabel Garcia Hermosa</a:t>
            </a:r>
            <a:r>
              <a:rPr lang="en-US" sz="1200" dirty="0">
                <a:latin typeface="Aptos" panose="020B0004020202020204" pitchFamily="34" charset="0"/>
              </a:rPr>
              <a:t> - Mercator Ocean International, </a:t>
            </a:r>
            <a:r>
              <a:rPr lang="en-US" sz="1200" b="1" dirty="0">
                <a:latin typeface="Aptos" panose="020B0004020202020204" pitchFamily="34" charset="0"/>
              </a:rPr>
              <a:t>Rui Kotani - </a:t>
            </a:r>
            <a:r>
              <a:rPr lang="en-US" sz="1200" dirty="0">
                <a:latin typeface="Aptos" panose="020B0004020202020204" pitchFamily="34" charset="0"/>
              </a:rPr>
              <a:t>GEO Secretariat.</a:t>
            </a:r>
          </a:p>
          <a:p>
            <a:endParaRPr lang="en-US" sz="1400" dirty="0">
              <a:solidFill>
                <a:schemeClr val="bg1"/>
              </a:solidFill>
              <a:latin typeface="Aptos" panose="020B0004020202020204" pitchFamily="34" charset="0"/>
            </a:endParaRPr>
          </a:p>
          <a:p>
            <a:pPr>
              <a:spcAft>
                <a:spcPts val="600"/>
              </a:spcAft>
            </a:pPr>
            <a:r>
              <a:rPr lang="en-US" sz="1400" b="1" dirty="0">
                <a:solidFill>
                  <a:schemeClr val="bg1"/>
                </a:solidFill>
                <a:highlight>
                  <a:srgbClr val="0061AA"/>
                </a:highlight>
                <a:latin typeface="Aptos" panose="020B0004020202020204" pitchFamily="34" charset="0"/>
              </a:rPr>
              <a:t>ACTIVITY HIGHLIGHTS</a:t>
            </a:r>
          </a:p>
          <a:p>
            <a:pPr marL="171450" indent="-171450">
              <a:buBlip>
                <a:blip r:embed="rId6">
                  <a:extLst>
                    <a:ext uri="{96DAC541-7B7A-43D3-8B79-37D633B846F1}">
                      <asvg:svgBlip xmlns:asvg="http://schemas.microsoft.com/office/drawing/2016/SVG/main" r:embed="rId7"/>
                    </a:ext>
                  </a:extLst>
                </a:blip>
              </a:buBlip>
            </a:pPr>
            <a:r>
              <a:rPr lang="en-US" sz="1200" dirty="0">
                <a:latin typeface="Aptos" panose="020B0004020202020204" pitchFamily="34" charset="0"/>
                <a:ea typeface="+mn-lt"/>
                <a:cs typeface="+mn-lt"/>
              </a:rPr>
              <a:t>Climate Adaptation Workshop at upcoming GEO Blue Planet Symposium (Barbados, 2027)</a:t>
            </a:r>
          </a:p>
          <a:p>
            <a:pPr marL="171450" indent="-171450">
              <a:buBlip>
                <a:blip r:embed="rId6">
                  <a:extLst>
                    <a:ext uri="{96DAC541-7B7A-43D3-8B79-37D633B846F1}">
                      <asvg:svgBlip xmlns:asvg="http://schemas.microsoft.com/office/drawing/2016/SVG/main" r:embed="rId7"/>
                    </a:ext>
                  </a:extLst>
                </a:blip>
              </a:buBlip>
            </a:pPr>
            <a:r>
              <a:rPr lang="en-US" sz="1200" dirty="0">
                <a:latin typeface="Aptos" panose="020B0004020202020204" pitchFamily="34" charset="0"/>
                <a:ea typeface="+mn-lt"/>
                <a:cs typeface="+mn-lt"/>
              </a:rPr>
              <a:t>ESA/ EC JRC Joint Workshop presentation (June 2026, UK)</a:t>
            </a:r>
          </a:p>
          <a:p>
            <a:pPr marL="171450" indent="-171450">
              <a:buBlip>
                <a:blip r:embed="rId6">
                  <a:extLst>
                    <a:ext uri="{96DAC541-7B7A-43D3-8B79-37D633B846F1}">
                      <asvg:svgBlip xmlns:asvg="http://schemas.microsoft.com/office/drawing/2016/SVG/main" r:embed="rId7"/>
                    </a:ext>
                  </a:extLst>
                </a:blip>
              </a:buBlip>
            </a:pPr>
            <a:r>
              <a:rPr lang="en-US" sz="1200" dirty="0">
                <a:latin typeface="Aptos" panose="020B0004020202020204" pitchFamily="34" charset="0"/>
                <a:ea typeface="Verdana"/>
                <a:cs typeface="Verdana" panose="020B0604030504040204" pitchFamily="34" charset="0"/>
              </a:rPr>
              <a:t>COP30 </a:t>
            </a:r>
            <a:r>
              <a:rPr lang="en-US" sz="1200" dirty="0">
                <a:latin typeface="Aptos" panose="020B0004020202020204" pitchFamily="34" charset="0"/>
                <a:ea typeface="Verdana"/>
              </a:rPr>
              <a:t>Side-Event “A</a:t>
            </a:r>
            <a:r>
              <a:rPr lang="fr-FR" sz="1200" dirty="0" err="1">
                <a:latin typeface="Aptos" panose="020B0004020202020204" pitchFamily="34" charset="0"/>
                <a:ea typeface="Verdana"/>
              </a:rPr>
              <a:t>daptation</a:t>
            </a:r>
            <a:r>
              <a:rPr lang="fr-FR" sz="1200" dirty="0">
                <a:latin typeface="Aptos" panose="020B0004020202020204" pitchFamily="34" charset="0"/>
                <a:ea typeface="Verdana"/>
              </a:rPr>
              <a:t> </a:t>
            </a:r>
            <a:r>
              <a:rPr lang="fr-FR" sz="1200" dirty="0" err="1">
                <a:latin typeface="Aptos" panose="020B0004020202020204" pitchFamily="34" charset="0"/>
                <a:ea typeface="Verdana"/>
              </a:rPr>
              <a:t>across</a:t>
            </a:r>
            <a:r>
              <a:rPr lang="fr-FR" sz="1200" dirty="0">
                <a:latin typeface="Aptos" panose="020B0004020202020204" pitchFamily="34" charset="0"/>
                <a:ea typeface="Verdana"/>
              </a:rPr>
              <a:t> </a:t>
            </a:r>
            <a:r>
              <a:rPr lang="fr-FR" sz="1200" dirty="0" err="1">
                <a:latin typeface="Aptos" panose="020B0004020202020204" pitchFamily="34" charset="0"/>
                <a:ea typeface="Verdana"/>
              </a:rPr>
              <a:t>scales</a:t>
            </a:r>
            <a:r>
              <a:rPr lang="fr-FR" sz="1200" dirty="0">
                <a:latin typeface="Aptos" panose="020B0004020202020204" pitchFamily="34" charset="0"/>
                <a:ea typeface="Verdana"/>
              </a:rPr>
              <a:t> and </a:t>
            </a:r>
            <a:r>
              <a:rPr lang="fr-FR" sz="1200" dirty="0" err="1">
                <a:latin typeface="Aptos" panose="020B0004020202020204" pitchFamily="34" charset="0"/>
                <a:ea typeface="Verdana"/>
              </a:rPr>
              <a:t>sectors</a:t>
            </a:r>
            <a:r>
              <a:rPr lang="fr-FR" sz="1200" dirty="0">
                <a:latin typeface="Aptos" panose="020B0004020202020204" pitchFamily="34" charset="0"/>
                <a:ea typeface="Verdana"/>
              </a:rPr>
              <a:t>: the case for </a:t>
            </a:r>
            <a:r>
              <a:rPr lang="fr-FR" sz="1200" dirty="0" err="1">
                <a:latin typeface="Aptos" panose="020B0004020202020204" pitchFamily="34" charset="0"/>
                <a:ea typeface="Verdana"/>
              </a:rPr>
              <a:t>coastal</a:t>
            </a:r>
            <a:r>
              <a:rPr lang="fr-FR" sz="1200" dirty="0">
                <a:latin typeface="Aptos" panose="020B0004020202020204" pitchFamily="34" charset="0"/>
                <a:ea typeface="Verdana"/>
              </a:rPr>
              <a:t> and </a:t>
            </a:r>
            <a:r>
              <a:rPr lang="fr-FR" sz="1200" dirty="0" err="1">
                <a:latin typeface="Aptos" panose="020B0004020202020204" pitchFamily="34" charset="0"/>
                <a:ea typeface="Verdana"/>
              </a:rPr>
              <a:t>ocean</a:t>
            </a:r>
            <a:r>
              <a:rPr lang="fr-FR" sz="1200" dirty="0">
                <a:latin typeface="Aptos" panose="020B0004020202020204" pitchFamily="34" charset="0"/>
                <a:ea typeface="Verdana"/>
              </a:rPr>
              <a:t> adaptation’’ (November 2025, Brazil)</a:t>
            </a:r>
            <a:endParaRPr lang="en-US" sz="1200" dirty="0">
              <a:latin typeface="Aptos" panose="020B0004020202020204" pitchFamily="34" charset="0"/>
              <a:ea typeface="Verdana"/>
            </a:endParaRPr>
          </a:p>
          <a:p>
            <a:pPr marL="171450" indent="-171450">
              <a:buBlip>
                <a:blip r:embed="rId6">
                  <a:extLst>
                    <a:ext uri="{96DAC541-7B7A-43D3-8B79-37D633B846F1}">
                      <asvg:svgBlip xmlns:asvg="http://schemas.microsoft.com/office/drawing/2016/SVG/main" r:embed="rId7"/>
                    </a:ext>
                  </a:extLst>
                </a:blip>
              </a:buBlip>
            </a:pPr>
            <a:r>
              <a:rPr lang="en-US" sz="1200" dirty="0">
                <a:latin typeface="Aptos" panose="020B0004020202020204" pitchFamily="34" charset="0"/>
                <a:ea typeface="Verdana"/>
              </a:rPr>
              <a:t>NAP Expo Side-Event Coastal and Ocean Adaptation Workshop (August 2025)</a:t>
            </a:r>
          </a:p>
          <a:p>
            <a:pPr marL="171450" indent="-171450">
              <a:buBlip>
                <a:blip r:embed="rId6">
                  <a:extLst>
                    <a:ext uri="{96DAC541-7B7A-43D3-8B79-37D633B846F1}">
                      <asvg:svgBlip xmlns:asvg="http://schemas.microsoft.com/office/drawing/2016/SVG/main" r:embed="rId7"/>
                    </a:ext>
                  </a:extLst>
                </a:blip>
              </a:buBlip>
            </a:pPr>
            <a:r>
              <a:rPr lang="en-US" sz="1200" dirty="0">
                <a:latin typeface="Aptos" panose="020B0004020202020204" pitchFamily="34" charset="0"/>
                <a:ea typeface="Verdana"/>
                <a:cs typeface="Verdana" panose="020B0604030504040204" pitchFamily="34" charset="0"/>
              </a:rPr>
              <a:t>UNFCCC NAP Technical Guidance on Coastal and Ocean Adaptation (August 2025)</a:t>
            </a:r>
          </a:p>
          <a:p>
            <a:pPr marL="171450" indent="-171450">
              <a:buBlip>
                <a:blip r:embed="rId6">
                  <a:extLst>
                    <a:ext uri="{96DAC541-7B7A-43D3-8B79-37D633B846F1}">
                      <asvg:svgBlip xmlns:asvg="http://schemas.microsoft.com/office/drawing/2016/SVG/main" r:embed="rId7"/>
                    </a:ext>
                  </a:extLst>
                </a:blip>
              </a:buBlip>
            </a:pPr>
            <a:r>
              <a:rPr lang="en-US" sz="1200" dirty="0">
                <a:latin typeface="Aptos" panose="020B0004020202020204" pitchFamily="34" charset="0"/>
                <a:ea typeface="Verdana"/>
                <a:cs typeface="Verdana" panose="020B0604030504040204" pitchFamily="34" charset="0"/>
              </a:rPr>
              <a:t>EU4OceanObs Value Chain Case Study (2024)</a:t>
            </a:r>
          </a:p>
        </p:txBody>
      </p:sp>
      <p:grpSp>
        <p:nvGrpSpPr>
          <p:cNvPr id="53" name="Groupe 52">
            <a:extLst>
              <a:ext uri="{FF2B5EF4-FFF2-40B4-BE49-F238E27FC236}">
                <a16:creationId xmlns:a16="http://schemas.microsoft.com/office/drawing/2014/main" id="{67AD46F9-859C-ED47-9D16-1C73F23BC4D0}"/>
              </a:ext>
            </a:extLst>
          </p:cNvPr>
          <p:cNvGrpSpPr/>
          <p:nvPr/>
        </p:nvGrpSpPr>
        <p:grpSpPr>
          <a:xfrm>
            <a:off x="342991" y="130167"/>
            <a:ext cx="395604" cy="422355"/>
            <a:chOff x="6539023" y="3954129"/>
            <a:chExt cx="554075" cy="591543"/>
          </a:xfrm>
        </p:grpSpPr>
        <p:sp>
          <p:nvSpPr>
            <p:cNvPr id="54" name="Ellipse 53">
              <a:extLst>
                <a:ext uri="{FF2B5EF4-FFF2-40B4-BE49-F238E27FC236}">
                  <a16:creationId xmlns:a16="http://schemas.microsoft.com/office/drawing/2014/main" id="{0337DE2E-92A6-ED40-BC6C-D44A54BE5D07}"/>
                </a:ext>
              </a:extLst>
            </p:cNvPr>
            <p:cNvSpPr/>
            <p:nvPr/>
          </p:nvSpPr>
          <p:spPr>
            <a:xfrm>
              <a:off x="6539023" y="3954129"/>
              <a:ext cx="554075" cy="554075"/>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5" name="Graphique 54">
              <a:extLst>
                <a:ext uri="{FF2B5EF4-FFF2-40B4-BE49-F238E27FC236}">
                  <a16:creationId xmlns:a16="http://schemas.microsoft.com/office/drawing/2014/main" id="{07C73458-A08B-4B48-BC30-622ACB21E44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69148" y="3990120"/>
              <a:ext cx="493823" cy="555552"/>
            </a:xfrm>
            <a:prstGeom prst="rect">
              <a:avLst/>
            </a:prstGeom>
          </p:spPr>
        </p:pic>
      </p:grpSp>
      <p:grpSp>
        <p:nvGrpSpPr>
          <p:cNvPr id="56" name="Groupe 55">
            <a:extLst>
              <a:ext uri="{FF2B5EF4-FFF2-40B4-BE49-F238E27FC236}">
                <a16:creationId xmlns:a16="http://schemas.microsoft.com/office/drawing/2014/main" id="{4A2A36BB-C98E-1B45-95D7-8A45D011AFE8}"/>
              </a:ext>
            </a:extLst>
          </p:cNvPr>
          <p:cNvGrpSpPr/>
          <p:nvPr/>
        </p:nvGrpSpPr>
        <p:grpSpPr>
          <a:xfrm>
            <a:off x="342991" y="1265604"/>
            <a:ext cx="410577" cy="487270"/>
            <a:chOff x="731808" y="1390744"/>
            <a:chExt cx="410577" cy="487270"/>
          </a:xfrm>
        </p:grpSpPr>
        <p:sp>
          <p:nvSpPr>
            <p:cNvPr id="57" name="Ellipse 56">
              <a:extLst>
                <a:ext uri="{FF2B5EF4-FFF2-40B4-BE49-F238E27FC236}">
                  <a16:creationId xmlns:a16="http://schemas.microsoft.com/office/drawing/2014/main" id="{69C64D7C-1D04-9C45-87DB-96B188B126C9}"/>
                </a:ext>
              </a:extLst>
            </p:cNvPr>
            <p:cNvSpPr/>
            <p:nvPr/>
          </p:nvSpPr>
          <p:spPr>
            <a:xfrm>
              <a:off x="731808" y="1427640"/>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8" name="Graphique 57">
              <a:extLst>
                <a:ext uri="{FF2B5EF4-FFF2-40B4-BE49-F238E27FC236}">
                  <a16:creationId xmlns:a16="http://schemas.microsoft.com/office/drawing/2014/main" id="{38C9E4BE-D621-114D-87D2-749A5DDEEB5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46780" y="1390744"/>
              <a:ext cx="395605" cy="487270"/>
            </a:xfrm>
            <a:prstGeom prst="rect">
              <a:avLst/>
            </a:prstGeom>
          </p:spPr>
        </p:pic>
      </p:grpSp>
      <p:grpSp>
        <p:nvGrpSpPr>
          <p:cNvPr id="59" name="Groupe 58">
            <a:extLst>
              <a:ext uri="{FF2B5EF4-FFF2-40B4-BE49-F238E27FC236}">
                <a16:creationId xmlns:a16="http://schemas.microsoft.com/office/drawing/2014/main" id="{A46BB756-720D-A042-B269-EDDBA4FE9DC9}"/>
              </a:ext>
            </a:extLst>
          </p:cNvPr>
          <p:cNvGrpSpPr/>
          <p:nvPr/>
        </p:nvGrpSpPr>
        <p:grpSpPr>
          <a:xfrm>
            <a:off x="342991" y="3913958"/>
            <a:ext cx="395604" cy="449105"/>
            <a:chOff x="720365" y="3361100"/>
            <a:chExt cx="395604" cy="449105"/>
          </a:xfrm>
        </p:grpSpPr>
        <p:sp>
          <p:nvSpPr>
            <p:cNvPr id="60" name="Ellipse 59">
              <a:extLst>
                <a:ext uri="{FF2B5EF4-FFF2-40B4-BE49-F238E27FC236}">
                  <a16:creationId xmlns:a16="http://schemas.microsoft.com/office/drawing/2014/main" id="{17426BE5-5D0B-7F43-AA67-3539FACDAA38}"/>
                </a:ext>
              </a:extLst>
            </p:cNvPr>
            <p:cNvSpPr/>
            <p:nvPr/>
          </p:nvSpPr>
          <p:spPr>
            <a:xfrm>
              <a:off x="720365" y="3361100"/>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1" name="Graphique 60">
              <a:extLst>
                <a:ext uri="{FF2B5EF4-FFF2-40B4-BE49-F238E27FC236}">
                  <a16:creationId xmlns:a16="http://schemas.microsoft.com/office/drawing/2014/main" id="{16F71866-EF6A-334E-9E83-ED0C03D0706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1066" y="3375924"/>
              <a:ext cx="352585" cy="434281"/>
            </a:xfrm>
            <a:prstGeom prst="rect">
              <a:avLst/>
            </a:prstGeom>
          </p:spPr>
        </p:pic>
      </p:grpSp>
    </p:spTree>
    <p:extLst>
      <p:ext uri="{BB962C8B-B14F-4D97-AF65-F5344CB8AC3E}">
        <p14:creationId xmlns:p14="http://schemas.microsoft.com/office/powerpoint/2010/main" val="75024893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67</Words>
  <Application>Microsoft Macintosh PowerPoint</Application>
  <PresentationFormat>Grand écran</PresentationFormat>
  <Paragraphs>18</Paragraphs>
  <Slides>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Aptos</vt:lpstr>
      <vt:lpstr>Arial</vt:lpstr>
      <vt:lpstr>Calibri</vt:lpstr>
      <vt:lpstr>Calibri Light</vt:lpstr>
      <vt:lpstr>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Microsoft Office User</cp:lastModifiedBy>
  <cp:revision>3</cp:revision>
  <dcterms:created xsi:type="dcterms:W3CDTF">2026-09-09T14:48:44Z</dcterms:created>
  <dcterms:modified xsi:type="dcterms:W3CDTF">2026-09-09T14:50:09Z</dcterms:modified>
</cp:coreProperties>
</file>