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81" r:id="rId5"/>
    <p:sldId id="259" r:id="rId6"/>
    <p:sldId id="3772" r:id="rId7"/>
    <p:sldId id="485" r:id="rId8"/>
    <p:sldId id="590" r:id="rId9"/>
    <p:sldId id="3801" r:id="rId10"/>
    <p:sldId id="3802" r:id="rId11"/>
    <p:sldId id="3795" r:id="rId12"/>
    <p:sldId id="483" r:id="rId13"/>
    <p:sldId id="404" r:id="rId14"/>
    <p:sldId id="569" r:id="rId15"/>
    <p:sldId id="3789" r:id="rId16"/>
    <p:sldId id="3790" r:id="rId17"/>
    <p:sldId id="3797" r:id="rId18"/>
    <p:sldId id="3793" r:id="rId19"/>
    <p:sldId id="3794" r:id="rId20"/>
    <p:sldId id="3792" r:id="rId21"/>
    <p:sldId id="257" r:id="rId22"/>
    <p:sldId id="3799" r:id="rId23"/>
    <p:sldId id="3782" r:id="rId24"/>
    <p:sldId id="3774" r:id="rId25"/>
  </p:sldIdLst>
  <p:sldSz cx="12192000" cy="6858000"/>
  <p:notesSz cx="6858000" cy="9144000"/>
  <p:defaultTextStyle>
    <a:defPPr>
      <a:defRPr lang="en-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A"/>
    <a:srgbClr val="FFFFFF"/>
    <a:srgbClr val="34BFA0"/>
    <a:srgbClr val="6EAAB4"/>
    <a:srgbClr val="A7CCD2"/>
    <a:srgbClr val="EDE8E4"/>
    <a:srgbClr val="FFCC01"/>
    <a:srgbClr val="F43F60"/>
    <a:srgbClr val="357FBC"/>
    <a:srgbClr val="65A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CE8205-5093-48F2-AEA0-DAC063BF17CB}" v="12" dt="2026-06-18T17:24:10.5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56"/>
    <p:restoredTop sz="96247" autoAdjust="0"/>
  </p:normalViewPr>
  <p:slideViewPr>
    <p:cSldViewPr snapToGrid="0">
      <p:cViewPr>
        <p:scale>
          <a:sx n="90" d="100"/>
          <a:sy n="90" d="100"/>
        </p:scale>
        <p:origin x="1170" y="4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BA97D6-5A70-4ABB-8E8C-E2A024496CB6}"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709473-1C32-4AE6-A383-FB160C66639C}" type="slidenum">
              <a:rPr lang="en-GB" smtClean="0"/>
              <a:t>‹N°›</a:t>
            </a:fld>
            <a:endParaRPr lang="en-GB"/>
          </a:p>
        </p:txBody>
      </p:sp>
    </p:spTree>
    <p:extLst>
      <p:ext uri="{BB962C8B-B14F-4D97-AF65-F5344CB8AC3E}">
        <p14:creationId xmlns:p14="http://schemas.microsoft.com/office/powerpoint/2010/main" val="1217727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709473-1C32-4AE6-A383-FB160C66639C}" type="slidenum">
              <a:rPr lang="en-GB" smtClean="0"/>
              <a:t>1</a:t>
            </a:fld>
            <a:endParaRPr lang="en-GB"/>
          </a:p>
        </p:txBody>
      </p:sp>
    </p:spTree>
    <p:extLst>
      <p:ext uri="{BB962C8B-B14F-4D97-AF65-F5344CB8AC3E}">
        <p14:creationId xmlns:p14="http://schemas.microsoft.com/office/powerpoint/2010/main" val="3329803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709473-1C32-4AE6-A383-FB160C66639C}" type="slidenum">
              <a:rPr lang="en-GB" smtClean="0"/>
              <a:t>19</a:t>
            </a:fld>
            <a:endParaRPr lang="en-GB"/>
          </a:p>
        </p:txBody>
      </p:sp>
    </p:spTree>
    <p:extLst>
      <p:ext uri="{BB962C8B-B14F-4D97-AF65-F5344CB8AC3E}">
        <p14:creationId xmlns:p14="http://schemas.microsoft.com/office/powerpoint/2010/main" val="4062184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9927-BC75-46C1-A932-4FBA42C402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3C03FA-B90B-3438-ABB0-65A105CC51AA}"/>
              </a:ext>
            </a:extLst>
          </p:cNvPr>
          <p:cNvSpPr>
            <a:spLocks noGrp="1" noRot="1" noChangeAspect="1"/>
          </p:cNvSpPr>
          <p:nvPr>
            <p:ph type="sldImg"/>
          </p:nvPr>
        </p:nvSpPr>
        <p:spPr>
          <a:xfrm>
            <a:off x="217488" y="812800"/>
            <a:ext cx="7124700" cy="4008438"/>
          </a:xfrm>
        </p:spPr>
      </p:sp>
      <p:sp>
        <p:nvSpPr>
          <p:cNvPr id="3" name="Notes Placeholder 2">
            <a:extLst>
              <a:ext uri="{FF2B5EF4-FFF2-40B4-BE49-F238E27FC236}">
                <a16:creationId xmlns:a16="http://schemas.microsoft.com/office/drawing/2014/main" id="{DEE6EEC5-5B6E-5197-949A-9E328C85F9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29F8D8A-4ECC-615D-A6FF-BC2399299096}"/>
              </a:ext>
            </a:extLst>
          </p:cNvPr>
          <p:cNvSpPr>
            <a:spLocks noGrp="1"/>
          </p:cNvSpPr>
          <p:nvPr>
            <p:ph type="sldNum"/>
          </p:nvPr>
        </p:nvSpPr>
        <p:spPr/>
        <p:txBody>
          <a:bodyPr/>
          <a:lstStyle/>
          <a:p>
            <a:pPr algn="r"/>
            <a:fld id="{BBE8BF50-64C6-4168-9FC5-258870DF027C}" type="slidenum">
              <a:rPr lang="en-GB" sz="1400" b="0" strike="noStrike" spc="-1" smtClean="0">
                <a:latin typeface="Times New Roman"/>
              </a:rPr>
              <a:t>8</a:t>
            </a:fld>
            <a:endParaRPr lang="en-GB" sz="1400" b="0" strike="noStrike" spc="-1">
              <a:latin typeface="Times New Roman"/>
            </a:endParaRPr>
          </a:p>
        </p:txBody>
      </p:sp>
    </p:spTree>
    <p:extLst>
      <p:ext uri="{BB962C8B-B14F-4D97-AF65-F5344CB8AC3E}">
        <p14:creationId xmlns:p14="http://schemas.microsoft.com/office/powerpoint/2010/main" val="1184840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GB" kern="10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ncrease the project’s visibility amongst key target audiences, highlighting the EU contribution to the G7 FSOI, GEO Blue Planet and relevant UN Ocean Decade programmes, demonstrating outcomes and wider impacts.</a:t>
            </a:r>
            <a:endParaRPr lang="fr-FR" sz="1200" kern="1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Promot</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Ocean observation-based solutions</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/applications/services</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in the E</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uropean seas and in the Atlantic Ocean, Arctic Ocean.</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and African coastal waters and</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on priority activities of </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WP3/G7 FSOI and WP4/GEO Blue Planet </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priority topics</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which bring value to society while helping to address environmental challenges in line with GEO and Copernicus user-driven actions and relevant Ocean Decade programmes, and adapted (format, style, information) to appeal to the information needs of different stakeholder groups beyond the research marine community (blue economy actors, policy makers, local authorities, industry, entrepreneurs, social scientists)</a:t>
            </a:r>
            <a:endParaRPr lang="fr-FR" sz="1200" kern="1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Showcase the EU as a global and leading actor by promoting the EU contribution to ocean observing value chain. </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From space and in situ ocean observing (Copernicus, marine ERICs, EOOS, </a:t>
            </a:r>
            <a:r>
              <a:rPr lang="en-GB" sz="1200" kern="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EuroGOOS</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 to data sharing infrastructures and modelling and forecasting services (</a:t>
            </a:r>
            <a:r>
              <a:rPr lang="en-GB" sz="1200" kern="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EMODnet</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 Copernicus Marine, </a:t>
            </a:r>
            <a:r>
              <a:rPr lang="en-GB" sz="1200" kern="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WEkEO</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 EU DTO), to Horizon Europe R&amp;D projects enhancing components of the ocean observing value chain, the work package will work to highlight EU assets. </a:t>
            </a:r>
            <a:endParaRPr lang="fr-FR" sz="1200" kern="1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Demonstrate</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socio-economic and environmental benefits</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of the ocean observing value chain</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 (observation, modelling, services)</a:t>
            </a:r>
            <a:r>
              <a:rPr lang="en-GB"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to raise awareness of available Ocean observation-derived services, products and tools, identify blockages along this chain that limit the ability to deliver the necessary applications, increase uptake and use of Ocean data and information products, and increase support for sustained funding. </a:t>
            </a:r>
            <a:r>
              <a:rPr lang="en-GB" sz="1200" kern="100">
                <a:effectLst/>
                <a:latin typeface="Calibri" panose="020F0502020204030204" pitchFamily="34" charset="0"/>
                <a:ea typeface="Calibri" panose="020F0502020204030204" pitchFamily="34" charset="0"/>
                <a:cs typeface="Calibri" panose="020F0502020204030204" pitchFamily="34" charset="0"/>
              </a:rPr>
              <a:t>Explain and demonstrate the value of sustained ocean and coastal observations for society.</a:t>
            </a:r>
            <a:endParaRPr lang="fr-FR" sz="1200" kern="100">
              <a:effectLst/>
              <a:latin typeface="Calibri" panose="020F0502020204030204" pitchFamily="34" charset="0"/>
              <a:ea typeface="Calibri" panose="020F0502020204030204" pitchFamily="34" charset="0"/>
              <a:cs typeface="Arial" panose="020B0604020202020204" pitchFamily="34" charset="0"/>
            </a:endParaRPr>
          </a:p>
          <a:p>
            <a:pPr marR="69850" algn="just">
              <a:lnSpc>
                <a:spcPct val="107000"/>
              </a:lnSpc>
              <a:spcBef>
                <a:spcPts val="95"/>
              </a:spcBef>
              <a:spcAft>
                <a:spcPts val="0"/>
              </a:spcAft>
            </a:pPr>
            <a:r>
              <a:rPr lang="en-GB" sz="1200">
                <a:solidFill>
                  <a:srgbClr val="000000"/>
                </a:solidFill>
                <a:effectLst/>
                <a:latin typeface="Calibri" panose="020F0502020204030204" pitchFamily="34" charset="0"/>
                <a:ea typeface="Arial" panose="020B0604020202020204" pitchFamily="34" charset="0"/>
              </a:rPr>
              <a:t> </a:t>
            </a:r>
            <a:endParaRPr lang="fr-FR" sz="1200">
              <a:effectLst/>
              <a:latin typeface="Arial" panose="020B0604020202020204" pitchFamily="34" charset="0"/>
              <a:ea typeface="Arial" panose="020B0604020202020204" pitchFamily="34" charset="0"/>
            </a:endParaRPr>
          </a:p>
          <a:p>
            <a:endParaRPr lang="fr-FR"/>
          </a:p>
        </p:txBody>
      </p:sp>
      <p:sp>
        <p:nvSpPr>
          <p:cNvPr id="4" name="Espace réservé du numéro de diapositive 3"/>
          <p:cNvSpPr>
            <a:spLocks noGrp="1"/>
          </p:cNvSpPr>
          <p:nvPr>
            <p:ph type="sldNum"/>
          </p:nvPr>
        </p:nvSpPr>
        <p:spPr/>
        <p:txBody>
          <a:bodyPr/>
          <a:lstStyle/>
          <a:p>
            <a:pPr algn="r"/>
            <a:fld id="{BBE8BF50-64C6-4168-9FC5-258870DF027C}" type="slidenum">
              <a:rPr lang="en-GB" sz="1400" b="0" strike="noStrike" spc="-1" smtClean="0">
                <a:latin typeface="Times New Roman"/>
              </a:rPr>
              <a:t>10</a:t>
            </a:fld>
            <a:endParaRPr lang="en-GB" sz="1400" b="0" strike="noStrike" spc="-1">
              <a:latin typeface="Times New Roman"/>
            </a:endParaRPr>
          </a:p>
        </p:txBody>
      </p:sp>
    </p:spTree>
    <p:extLst>
      <p:ext uri="{BB962C8B-B14F-4D97-AF65-F5344CB8AC3E}">
        <p14:creationId xmlns:p14="http://schemas.microsoft.com/office/powerpoint/2010/main" val="1528962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709473-1C32-4AE6-A383-FB160C66639C}" type="slidenum">
              <a:rPr lang="en-GB" smtClean="0"/>
              <a:t>12</a:t>
            </a:fld>
            <a:endParaRPr lang="en-GB"/>
          </a:p>
        </p:txBody>
      </p:sp>
    </p:spTree>
    <p:extLst>
      <p:ext uri="{BB962C8B-B14F-4D97-AF65-F5344CB8AC3E}">
        <p14:creationId xmlns:p14="http://schemas.microsoft.com/office/powerpoint/2010/main" val="3219134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709473-1C32-4AE6-A383-FB160C66639C}" type="slidenum">
              <a:rPr lang="en-GB" smtClean="0"/>
              <a:t>13</a:t>
            </a:fld>
            <a:endParaRPr lang="en-GB"/>
          </a:p>
        </p:txBody>
      </p:sp>
    </p:spTree>
    <p:extLst>
      <p:ext uri="{BB962C8B-B14F-4D97-AF65-F5344CB8AC3E}">
        <p14:creationId xmlns:p14="http://schemas.microsoft.com/office/powerpoint/2010/main" val="3517838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709473-1C32-4AE6-A383-FB160C66639C}" type="slidenum">
              <a:rPr lang="en-GB" smtClean="0"/>
              <a:t>14</a:t>
            </a:fld>
            <a:endParaRPr lang="en-GB"/>
          </a:p>
        </p:txBody>
      </p:sp>
    </p:spTree>
    <p:extLst>
      <p:ext uri="{BB962C8B-B14F-4D97-AF65-F5344CB8AC3E}">
        <p14:creationId xmlns:p14="http://schemas.microsoft.com/office/powerpoint/2010/main" val="419446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709473-1C32-4AE6-A383-FB160C66639C}" type="slidenum">
              <a:rPr lang="en-GB" smtClean="0"/>
              <a:t>15</a:t>
            </a:fld>
            <a:endParaRPr lang="en-GB"/>
          </a:p>
        </p:txBody>
      </p:sp>
    </p:spTree>
    <p:extLst>
      <p:ext uri="{BB962C8B-B14F-4D97-AF65-F5344CB8AC3E}">
        <p14:creationId xmlns:p14="http://schemas.microsoft.com/office/powerpoint/2010/main" val="38636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709473-1C32-4AE6-A383-FB160C66639C}" type="slidenum">
              <a:rPr lang="en-GB" smtClean="0"/>
              <a:t>16</a:t>
            </a:fld>
            <a:endParaRPr lang="en-GB"/>
          </a:p>
        </p:txBody>
      </p:sp>
    </p:spTree>
    <p:extLst>
      <p:ext uri="{BB962C8B-B14F-4D97-AF65-F5344CB8AC3E}">
        <p14:creationId xmlns:p14="http://schemas.microsoft.com/office/powerpoint/2010/main" val="823908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709473-1C32-4AE6-A383-FB160C66639C}" type="slidenum">
              <a:rPr lang="en-GB" smtClean="0"/>
              <a:t>17</a:t>
            </a:fld>
            <a:endParaRPr lang="en-GB"/>
          </a:p>
        </p:txBody>
      </p:sp>
    </p:spTree>
    <p:extLst>
      <p:ext uri="{BB962C8B-B14F-4D97-AF65-F5344CB8AC3E}">
        <p14:creationId xmlns:p14="http://schemas.microsoft.com/office/powerpoint/2010/main" val="30642893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49F178D5-F355-72A6-BAED-AEE6EECF70DF}"/>
              </a:ext>
            </a:extLst>
          </p:cNvPr>
          <p:cNvSpPr>
            <a:spLocks noGrp="1"/>
          </p:cNvSpPr>
          <p:nvPr>
            <p:ph type="pic" sz="quarter" idx="18"/>
          </p:nvPr>
        </p:nvSpPr>
        <p:spPr>
          <a:xfrm>
            <a:off x="-1" y="0"/>
            <a:ext cx="7843521" cy="6858001"/>
          </a:xfrm>
          <a:custGeom>
            <a:avLst/>
            <a:gdLst>
              <a:gd name="connsiteX0" fmla="*/ 0 w 7843521"/>
              <a:gd name="connsiteY0" fmla="*/ 0 h 6858001"/>
              <a:gd name="connsiteX1" fmla="*/ 7843521 w 7843521"/>
              <a:gd name="connsiteY1" fmla="*/ 0 h 6858001"/>
              <a:gd name="connsiteX2" fmla="*/ 6680290 w 7843521"/>
              <a:gd name="connsiteY2" fmla="*/ 2154556 h 6858001"/>
              <a:gd name="connsiteX3" fmla="*/ 5629691 w 7843521"/>
              <a:gd name="connsiteY3" fmla="*/ 1545208 h 6858001"/>
              <a:gd name="connsiteX4" fmla="*/ 5629691 w 7843521"/>
              <a:gd name="connsiteY4" fmla="*/ 3493842 h 6858001"/>
              <a:gd name="connsiteX5" fmla="*/ 6106538 w 7843521"/>
              <a:gd name="connsiteY5" fmla="*/ 3217271 h 6858001"/>
              <a:gd name="connsiteX6" fmla="*/ 4140931 w 7843521"/>
              <a:gd name="connsiteY6" fmla="*/ 6858001 h 6858001"/>
              <a:gd name="connsiteX7" fmla="*/ 0 w 7843521"/>
              <a:gd name="connsiteY7"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3521" h="6858001">
                <a:moveTo>
                  <a:pt x="0" y="0"/>
                </a:moveTo>
                <a:lnTo>
                  <a:pt x="7843521" y="0"/>
                </a:lnTo>
                <a:lnTo>
                  <a:pt x="6680290" y="2154556"/>
                </a:lnTo>
                <a:lnTo>
                  <a:pt x="5629691" y="1545208"/>
                </a:lnTo>
                <a:lnTo>
                  <a:pt x="5629691" y="3493842"/>
                </a:lnTo>
                <a:lnTo>
                  <a:pt x="6106538" y="3217271"/>
                </a:lnTo>
                <a:lnTo>
                  <a:pt x="4140931" y="6858001"/>
                </a:lnTo>
                <a:lnTo>
                  <a:pt x="0" y="6858001"/>
                </a:lnTo>
                <a:close/>
              </a:path>
            </a:pathLst>
          </a:custGeom>
        </p:spPr>
        <p:txBody>
          <a:bodyPr wrap="square">
            <a:noAutofit/>
          </a:bodyPr>
          <a:lstStyle/>
          <a:p>
            <a:endParaRPr lang="en-PT"/>
          </a:p>
        </p:txBody>
      </p:sp>
      <p:sp>
        <p:nvSpPr>
          <p:cNvPr id="18" name="Text Placeholder 15">
            <a:extLst>
              <a:ext uri="{FF2B5EF4-FFF2-40B4-BE49-F238E27FC236}">
                <a16:creationId xmlns:a16="http://schemas.microsoft.com/office/drawing/2014/main" id="{68647A60-B18C-7080-CCCA-44989E1B2596}"/>
              </a:ext>
            </a:extLst>
          </p:cNvPr>
          <p:cNvSpPr>
            <a:spLocks noGrp="1"/>
          </p:cNvSpPr>
          <p:nvPr>
            <p:ph type="body" sz="quarter" idx="15" hasCustomPrompt="1"/>
          </p:nvPr>
        </p:nvSpPr>
        <p:spPr>
          <a:xfrm>
            <a:off x="7598262" y="5388379"/>
            <a:ext cx="3330633" cy="393926"/>
          </a:xfrm>
          <a:prstGeom prst="rect">
            <a:avLst/>
          </a:prstGeom>
        </p:spPr>
        <p:txBody>
          <a:bodyPr/>
          <a:lstStyle>
            <a:lvl1pPr marL="0" indent="0" algn="l">
              <a:buNone/>
              <a:defRPr sz="2000" b="1">
                <a:solidFill>
                  <a:srgbClr val="6EAAB4"/>
                </a:solidFill>
                <a:latin typeface="Aptos" panose="020B0004020202020204" pitchFamily="34" charset="0"/>
                <a:ea typeface="Verdana" panose="020B0604030504040204" pitchFamily="34" charset="0"/>
                <a:cs typeface="Verdana" panose="020B0604030504040204" pitchFamily="34" charset="0"/>
              </a:defRPr>
            </a:lvl1pPr>
            <a:lvl2pPr marL="457200" indent="0">
              <a:buNone/>
              <a:defRPr/>
            </a:lvl2pPr>
          </a:lstStyle>
          <a:p>
            <a:pPr lvl="0"/>
            <a:r>
              <a:rPr lang="en-GB" dirty="0"/>
              <a:t>Presenter Name</a:t>
            </a:r>
          </a:p>
        </p:txBody>
      </p:sp>
      <p:sp>
        <p:nvSpPr>
          <p:cNvPr id="19" name="Text Placeholder 15">
            <a:extLst>
              <a:ext uri="{FF2B5EF4-FFF2-40B4-BE49-F238E27FC236}">
                <a16:creationId xmlns:a16="http://schemas.microsoft.com/office/drawing/2014/main" id="{55C0C6F7-A41B-2D53-821D-F18C7B267329}"/>
              </a:ext>
            </a:extLst>
          </p:cNvPr>
          <p:cNvSpPr>
            <a:spLocks noGrp="1"/>
          </p:cNvSpPr>
          <p:nvPr>
            <p:ph type="body" sz="quarter" idx="16" hasCustomPrompt="1"/>
          </p:nvPr>
        </p:nvSpPr>
        <p:spPr>
          <a:xfrm>
            <a:off x="7598262" y="5804567"/>
            <a:ext cx="3330632" cy="393927"/>
          </a:xfrm>
          <a:prstGeom prst="rect">
            <a:avLst/>
          </a:prstGeom>
        </p:spPr>
        <p:txBody>
          <a:bodyPr/>
          <a:lstStyle>
            <a:lvl1pPr marL="0" indent="0" algn="l">
              <a:buNone/>
              <a:defRPr sz="1800" b="0">
                <a:solidFill>
                  <a:srgbClr val="6EAAB4"/>
                </a:solidFill>
                <a:latin typeface="Aptos" panose="020B0004020202020204" pitchFamily="34" charset="0"/>
                <a:ea typeface="Verdana" panose="020B0604030504040204" pitchFamily="34" charset="0"/>
                <a:cs typeface="Verdana" panose="020B0604030504040204" pitchFamily="34" charset="0"/>
              </a:defRPr>
            </a:lvl1pPr>
            <a:lvl2pPr marL="457200" indent="0">
              <a:buNone/>
              <a:defRPr/>
            </a:lvl2pPr>
          </a:lstStyle>
          <a:p>
            <a:pPr lvl="0"/>
            <a:r>
              <a:rPr lang="en-GB" dirty="0"/>
              <a:t>Presenter title</a:t>
            </a:r>
          </a:p>
        </p:txBody>
      </p:sp>
      <p:sp>
        <p:nvSpPr>
          <p:cNvPr id="5" name="Text Placeholder 15">
            <a:extLst>
              <a:ext uri="{FF2B5EF4-FFF2-40B4-BE49-F238E27FC236}">
                <a16:creationId xmlns:a16="http://schemas.microsoft.com/office/drawing/2014/main" id="{D824CF74-B797-019D-2D4E-E22DA8B9EC79}"/>
              </a:ext>
            </a:extLst>
          </p:cNvPr>
          <p:cNvSpPr>
            <a:spLocks noGrp="1"/>
          </p:cNvSpPr>
          <p:nvPr>
            <p:ph type="body" sz="quarter" idx="17" hasCustomPrompt="1"/>
          </p:nvPr>
        </p:nvSpPr>
        <p:spPr>
          <a:xfrm>
            <a:off x="7598262" y="6210984"/>
            <a:ext cx="3330632" cy="393925"/>
          </a:xfrm>
          <a:prstGeom prst="rect">
            <a:avLst/>
          </a:prstGeom>
        </p:spPr>
        <p:txBody>
          <a:bodyPr/>
          <a:lstStyle>
            <a:lvl1pPr marL="0" indent="0" algn="l">
              <a:buNone/>
              <a:defRPr sz="1400" b="0">
                <a:solidFill>
                  <a:srgbClr val="6EAAB4"/>
                </a:solidFill>
                <a:latin typeface="Aptos" panose="020B0004020202020204" pitchFamily="34" charset="0"/>
                <a:ea typeface="Verdana" panose="020B0604030504040204" pitchFamily="34" charset="0"/>
                <a:cs typeface="Verdana" panose="020B0604030504040204" pitchFamily="34" charset="0"/>
              </a:defRPr>
            </a:lvl1pPr>
            <a:lvl2pPr marL="457200" indent="0">
              <a:buNone/>
              <a:defRPr/>
            </a:lvl2pPr>
          </a:lstStyle>
          <a:p>
            <a:pPr lvl="0"/>
            <a:r>
              <a:rPr lang="en-GB" dirty="0"/>
              <a:t>Date</a:t>
            </a:r>
          </a:p>
        </p:txBody>
      </p:sp>
      <p:pic>
        <p:nvPicPr>
          <p:cNvPr id="2" name="Picture 1">
            <a:extLst>
              <a:ext uri="{FF2B5EF4-FFF2-40B4-BE49-F238E27FC236}">
                <a16:creationId xmlns:a16="http://schemas.microsoft.com/office/drawing/2014/main" id="{D1E2396D-A000-8F68-D22A-766ABFA5F2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98128" y="501935"/>
            <a:ext cx="1867150" cy="1258789"/>
          </a:xfrm>
          <a:prstGeom prst="rect">
            <a:avLst/>
          </a:prstGeom>
        </p:spPr>
      </p:pic>
      <p:sp>
        <p:nvSpPr>
          <p:cNvPr id="4" name="Text Placeholder 12">
            <a:extLst>
              <a:ext uri="{FF2B5EF4-FFF2-40B4-BE49-F238E27FC236}">
                <a16:creationId xmlns:a16="http://schemas.microsoft.com/office/drawing/2014/main" id="{B1E3745D-2467-D347-2D9C-93470DC2673B}"/>
              </a:ext>
            </a:extLst>
          </p:cNvPr>
          <p:cNvSpPr>
            <a:spLocks noGrp="1"/>
          </p:cNvSpPr>
          <p:nvPr>
            <p:ph type="body" sz="quarter" idx="11" hasCustomPrompt="1"/>
          </p:nvPr>
        </p:nvSpPr>
        <p:spPr>
          <a:xfrm>
            <a:off x="6885161" y="2814003"/>
            <a:ext cx="4880118" cy="2261062"/>
          </a:xfrm>
          <a:prstGeom prst="rect">
            <a:avLst/>
          </a:prstGeom>
        </p:spPr>
        <p:txBody>
          <a:bodyPr/>
          <a:lstStyle>
            <a:lvl1pPr marL="0" indent="0">
              <a:buNone/>
              <a:defRPr sz="40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STYLE</a:t>
            </a:r>
            <a:endParaRPr lang="en-PT"/>
          </a:p>
        </p:txBody>
      </p:sp>
      <p:sp>
        <p:nvSpPr>
          <p:cNvPr id="26" name="Rectangle 25">
            <a:extLst>
              <a:ext uri="{FF2B5EF4-FFF2-40B4-BE49-F238E27FC236}">
                <a16:creationId xmlns:a16="http://schemas.microsoft.com/office/drawing/2014/main" id="{2F360BB2-7CDF-60FA-A200-B74CD25E7B26}"/>
              </a:ext>
            </a:extLst>
          </p:cNvPr>
          <p:cNvSpPr/>
          <p:nvPr userDrawn="1"/>
        </p:nvSpPr>
        <p:spPr>
          <a:xfrm rot="18900000">
            <a:off x="7142941" y="5400435"/>
            <a:ext cx="287602" cy="287602"/>
          </a:xfrm>
          <a:prstGeom prst="rect">
            <a:avLst/>
          </a:pr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38" name="Triangle 37">
            <a:extLst>
              <a:ext uri="{FF2B5EF4-FFF2-40B4-BE49-F238E27FC236}">
                <a16:creationId xmlns:a16="http://schemas.microsoft.com/office/drawing/2014/main" id="{E82F9852-43C4-0033-3085-05F20175B96B}"/>
              </a:ext>
            </a:extLst>
          </p:cNvPr>
          <p:cNvSpPr/>
          <p:nvPr userDrawn="1"/>
        </p:nvSpPr>
        <p:spPr>
          <a:xfrm rot="5400000">
            <a:off x="5495301" y="1679595"/>
            <a:ext cx="1948633" cy="1679856"/>
          </a:xfrm>
          <a:prstGeom prst="triangle">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Tree>
    <p:extLst>
      <p:ext uri="{BB962C8B-B14F-4D97-AF65-F5344CB8AC3E}">
        <p14:creationId xmlns:p14="http://schemas.microsoft.com/office/powerpoint/2010/main" val="1855204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mpty slide 1">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F252A6D-7C47-78B8-7457-7AD1616456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320103"/>
            <a:ext cx="834293" cy="562461"/>
          </a:xfrm>
          <a:prstGeom prst="rect">
            <a:avLst/>
          </a:prstGeom>
        </p:spPr>
      </p:pic>
      <p:sp>
        <p:nvSpPr>
          <p:cNvPr id="7" name="Text Placeholder 12">
            <a:extLst>
              <a:ext uri="{FF2B5EF4-FFF2-40B4-BE49-F238E27FC236}">
                <a16:creationId xmlns:a16="http://schemas.microsoft.com/office/drawing/2014/main" id="{37671B6B-7845-2B46-9EFE-69CA0355A6CD}"/>
              </a:ext>
            </a:extLst>
          </p:cNvPr>
          <p:cNvSpPr>
            <a:spLocks noGrp="1"/>
          </p:cNvSpPr>
          <p:nvPr>
            <p:ph type="body" sz="quarter" idx="11" hasCustomPrompt="1"/>
          </p:nvPr>
        </p:nvSpPr>
        <p:spPr>
          <a:xfrm>
            <a:off x="754795" y="300447"/>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8" name="Triangle 7">
            <a:extLst>
              <a:ext uri="{FF2B5EF4-FFF2-40B4-BE49-F238E27FC236}">
                <a16:creationId xmlns:a16="http://schemas.microsoft.com/office/drawing/2014/main" id="{B11D6B08-2F83-FC4F-8258-1587153E8C72}"/>
              </a:ext>
            </a:extLst>
          </p:cNvPr>
          <p:cNvSpPr/>
          <p:nvPr userDrawn="1"/>
        </p:nvSpPr>
        <p:spPr>
          <a:xfrm rot="5400000">
            <a:off x="-191680" y="191682"/>
            <a:ext cx="1029748" cy="646385"/>
          </a:xfrm>
          <a:prstGeom prst="triangle">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01305132"/>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A296220-AFDA-35B3-E114-0D220A18DA02}"/>
              </a:ext>
            </a:extLst>
          </p:cNvPr>
          <p:cNvSpPr>
            <a:spLocks noGrp="1"/>
          </p:cNvSpPr>
          <p:nvPr>
            <p:ph type="pic" sz="quarter" idx="15"/>
          </p:nvPr>
        </p:nvSpPr>
        <p:spPr>
          <a:xfrm>
            <a:off x="8087942" y="1941830"/>
            <a:ext cx="3562786" cy="3558454"/>
          </a:xfrm>
          <a:custGeom>
            <a:avLst/>
            <a:gdLst>
              <a:gd name="connsiteX0" fmla="*/ 0 w 3562786"/>
              <a:gd name="connsiteY0" fmla="*/ 0 h 3558454"/>
              <a:gd name="connsiteX1" fmla="*/ 3562786 w 3562786"/>
              <a:gd name="connsiteY1" fmla="*/ 0 h 3558454"/>
              <a:gd name="connsiteX2" fmla="*/ 3562786 w 3562786"/>
              <a:gd name="connsiteY2" fmla="*/ 3558454 h 3558454"/>
              <a:gd name="connsiteX3" fmla="*/ 545285 w 3562786"/>
              <a:gd name="connsiteY3" fmla="*/ 3558454 h 3558454"/>
              <a:gd name="connsiteX4" fmla="*/ 559884 w 3562786"/>
              <a:gd name="connsiteY4" fmla="*/ 3546409 h 3558454"/>
              <a:gd name="connsiteX5" fmla="*/ 703360 w 3562786"/>
              <a:gd name="connsiteY5" fmla="*/ 3200028 h 3558454"/>
              <a:gd name="connsiteX6" fmla="*/ 213503 w 3562786"/>
              <a:gd name="connsiteY6" fmla="*/ 2710171 h 3558454"/>
              <a:gd name="connsiteX7" fmla="*/ 22828 w 3562786"/>
              <a:gd name="connsiteY7" fmla="*/ 2748666 h 3558454"/>
              <a:gd name="connsiteX8" fmla="*/ 0 w 3562786"/>
              <a:gd name="connsiteY8" fmla="*/ 2761057 h 355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2786" h="3558454">
                <a:moveTo>
                  <a:pt x="0" y="0"/>
                </a:moveTo>
                <a:lnTo>
                  <a:pt x="3562786" y="0"/>
                </a:lnTo>
                <a:lnTo>
                  <a:pt x="3562786" y="3558454"/>
                </a:lnTo>
                <a:lnTo>
                  <a:pt x="545285" y="3558454"/>
                </a:lnTo>
                <a:lnTo>
                  <a:pt x="559884" y="3546409"/>
                </a:lnTo>
                <a:cubicBezTo>
                  <a:pt x="648531" y="3457763"/>
                  <a:pt x="703360" y="3335299"/>
                  <a:pt x="703360" y="3200028"/>
                </a:cubicBezTo>
                <a:cubicBezTo>
                  <a:pt x="703360" y="2929487"/>
                  <a:pt x="484044" y="2710171"/>
                  <a:pt x="213503" y="2710171"/>
                </a:cubicBezTo>
                <a:cubicBezTo>
                  <a:pt x="145868" y="2710171"/>
                  <a:pt x="81434" y="2723878"/>
                  <a:pt x="22828" y="2748666"/>
                </a:cubicBezTo>
                <a:lnTo>
                  <a:pt x="0" y="2761057"/>
                </a:lnTo>
                <a:close/>
              </a:path>
            </a:pathLst>
          </a:custGeom>
        </p:spPr>
        <p:txBody>
          <a:bodyPr wrap="square">
            <a:noAutofit/>
          </a:bodyPr>
          <a:lstStyle/>
          <a:p>
            <a:endParaRPr lang="en-PT"/>
          </a:p>
        </p:txBody>
      </p:sp>
      <p:sp>
        <p:nvSpPr>
          <p:cNvPr id="15" name="Oval 14">
            <a:extLst>
              <a:ext uri="{FF2B5EF4-FFF2-40B4-BE49-F238E27FC236}">
                <a16:creationId xmlns:a16="http://schemas.microsoft.com/office/drawing/2014/main" id="{8BB55C03-C4A0-2504-3972-B0AE8E7E8CE0}"/>
              </a:ext>
            </a:extLst>
          </p:cNvPr>
          <p:cNvSpPr/>
          <p:nvPr userDrawn="1"/>
        </p:nvSpPr>
        <p:spPr>
          <a:xfrm>
            <a:off x="7811588" y="4652001"/>
            <a:ext cx="979714" cy="979714"/>
          </a:xfrm>
          <a:prstGeom prst="ellipse">
            <a:avLst/>
          </a:pr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19" name="Text Placeholder 12">
            <a:extLst>
              <a:ext uri="{FF2B5EF4-FFF2-40B4-BE49-F238E27FC236}">
                <a16:creationId xmlns:a16="http://schemas.microsoft.com/office/drawing/2014/main" id="{FE93C4D3-0D70-631D-748F-8E31EF6B48B6}"/>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4" name="Text Placeholder 5">
            <a:extLst>
              <a:ext uri="{FF2B5EF4-FFF2-40B4-BE49-F238E27FC236}">
                <a16:creationId xmlns:a16="http://schemas.microsoft.com/office/drawing/2014/main" id="{505E59E7-7B33-5EB4-4AEA-8999799F3054}"/>
              </a:ext>
            </a:extLst>
          </p:cNvPr>
          <p:cNvSpPr>
            <a:spLocks noGrp="1"/>
          </p:cNvSpPr>
          <p:nvPr>
            <p:ph type="body" sz="quarter" idx="12"/>
          </p:nvPr>
        </p:nvSpPr>
        <p:spPr>
          <a:xfrm>
            <a:off x="535975" y="1941830"/>
            <a:ext cx="5264150" cy="4485891"/>
          </a:xfrm>
          <a:prstGeom prst="rect">
            <a:avLst/>
          </a:prstGeom>
        </p:spPr>
        <p:txBody>
          <a:bodyPr/>
          <a:lstStyle>
            <a:lvl1pPr marL="228600" indent="-228600">
              <a:lnSpc>
                <a:spcPct val="110000"/>
              </a:lnSpc>
              <a:spcAft>
                <a:spcPts val="1500"/>
              </a:spcAft>
              <a:buClr>
                <a:srgbClr val="34BFA0"/>
              </a:buClr>
              <a:buFont typeface="Arial" panose="020B0604020202020204" pitchFamily="34" charset="0"/>
              <a:buChar char="•"/>
              <a:defRPr sz="18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nSpc>
                <a:spcPct val="110000"/>
              </a:lnSpc>
              <a:spcAft>
                <a:spcPts val="1500"/>
              </a:spcAft>
              <a:buClr>
                <a:srgbClr val="34BFA0"/>
              </a:buClr>
              <a:buFont typeface="Arial" panose="020B0604020202020204" pitchFamily="34" charset="0"/>
              <a:buChar char="•"/>
              <a:defRPr sz="16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nSpc>
                <a:spcPct val="110000"/>
              </a:lnSpc>
              <a:spcAft>
                <a:spcPts val="1500"/>
              </a:spcAft>
              <a:buClr>
                <a:srgbClr val="34BFA0"/>
              </a:buClr>
              <a:buFont typeface="Arial" panose="020B0604020202020204" pitchFamily="34" charset="0"/>
              <a:buChar char="•"/>
              <a:defRPr sz="1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2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2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p:txBody>
      </p:sp>
      <p:sp>
        <p:nvSpPr>
          <p:cNvPr id="5" name="Text Placeholder 5">
            <a:extLst>
              <a:ext uri="{FF2B5EF4-FFF2-40B4-BE49-F238E27FC236}">
                <a16:creationId xmlns:a16="http://schemas.microsoft.com/office/drawing/2014/main" id="{20009FD1-4E7B-D669-3313-5483FB84EC91}"/>
              </a:ext>
            </a:extLst>
          </p:cNvPr>
          <p:cNvSpPr>
            <a:spLocks noGrp="1"/>
          </p:cNvSpPr>
          <p:nvPr>
            <p:ph type="body" sz="quarter" idx="14" hasCustomPrompt="1"/>
          </p:nvPr>
        </p:nvSpPr>
        <p:spPr>
          <a:xfrm>
            <a:off x="8022625" y="5714158"/>
            <a:ext cx="2520967" cy="699327"/>
          </a:xfrm>
          <a:prstGeom prst="rect">
            <a:avLst/>
          </a:prstGeom>
        </p:spPr>
        <p:txBody>
          <a:bodyPr/>
          <a:lstStyle>
            <a:lvl1pPr marL="0" indent="0">
              <a:buClr>
                <a:srgbClr val="008C7D"/>
              </a:buClr>
              <a:buFontTx/>
              <a:buNone/>
              <a:defRPr sz="13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a:t>
            </a:r>
          </a:p>
        </p:txBody>
      </p:sp>
      <p:pic>
        <p:nvPicPr>
          <p:cNvPr id="6" name="Picture 2">
            <a:extLst>
              <a:ext uri="{FF2B5EF4-FFF2-40B4-BE49-F238E27FC236}">
                <a16:creationId xmlns:a16="http://schemas.microsoft.com/office/drawing/2014/main" id="{EF188AA0-2C0A-B2ED-1905-A139B93C16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543683061"/>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image slide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1DB24-0C32-E172-C7BF-D0FD7A0FF4B6}"/>
              </a:ext>
            </a:extLst>
          </p:cNvPr>
          <p:cNvSpPr>
            <a:spLocks noGrp="1"/>
          </p:cNvSpPr>
          <p:nvPr>
            <p:ph type="pic" sz="quarter" idx="15"/>
          </p:nvPr>
        </p:nvSpPr>
        <p:spPr>
          <a:xfrm>
            <a:off x="8087942" y="1941830"/>
            <a:ext cx="3562786" cy="3558454"/>
          </a:xfrm>
          <a:custGeom>
            <a:avLst/>
            <a:gdLst>
              <a:gd name="connsiteX0" fmla="*/ 0 w 3562786"/>
              <a:gd name="connsiteY0" fmla="*/ 0 h 3558454"/>
              <a:gd name="connsiteX1" fmla="*/ 3562786 w 3562786"/>
              <a:gd name="connsiteY1" fmla="*/ 0 h 3558454"/>
              <a:gd name="connsiteX2" fmla="*/ 3562786 w 3562786"/>
              <a:gd name="connsiteY2" fmla="*/ 3558454 h 3558454"/>
              <a:gd name="connsiteX3" fmla="*/ 545285 w 3562786"/>
              <a:gd name="connsiteY3" fmla="*/ 3558454 h 3558454"/>
              <a:gd name="connsiteX4" fmla="*/ 559884 w 3562786"/>
              <a:gd name="connsiteY4" fmla="*/ 3546409 h 3558454"/>
              <a:gd name="connsiteX5" fmla="*/ 703360 w 3562786"/>
              <a:gd name="connsiteY5" fmla="*/ 3200028 h 3558454"/>
              <a:gd name="connsiteX6" fmla="*/ 213503 w 3562786"/>
              <a:gd name="connsiteY6" fmla="*/ 2710171 h 3558454"/>
              <a:gd name="connsiteX7" fmla="*/ 22828 w 3562786"/>
              <a:gd name="connsiteY7" fmla="*/ 2748666 h 3558454"/>
              <a:gd name="connsiteX8" fmla="*/ 0 w 3562786"/>
              <a:gd name="connsiteY8" fmla="*/ 2761057 h 355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62786" h="3558454">
                <a:moveTo>
                  <a:pt x="0" y="0"/>
                </a:moveTo>
                <a:lnTo>
                  <a:pt x="3562786" y="0"/>
                </a:lnTo>
                <a:lnTo>
                  <a:pt x="3562786" y="3558454"/>
                </a:lnTo>
                <a:lnTo>
                  <a:pt x="545285" y="3558454"/>
                </a:lnTo>
                <a:lnTo>
                  <a:pt x="559884" y="3546409"/>
                </a:lnTo>
                <a:cubicBezTo>
                  <a:pt x="648531" y="3457763"/>
                  <a:pt x="703360" y="3335299"/>
                  <a:pt x="703360" y="3200028"/>
                </a:cubicBezTo>
                <a:cubicBezTo>
                  <a:pt x="703360" y="2929487"/>
                  <a:pt x="484044" y="2710171"/>
                  <a:pt x="213503" y="2710171"/>
                </a:cubicBezTo>
                <a:cubicBezTo>
                  <a:pt x="145868" y="2710171"/>
                  <a:pt x="81434" y="2723878"/>
                  <a:pt x="22828" y="2748666"/>
                </a:cubicBezTo>
                <a:lnTo>
                  <a:pt x="0" y="2761057"/>
                </a:lnTo>
                <a:close/>
              </a:path>
            </a:pathLst>
          </a:custGeom>
        </p:spPr>
        <p:txBody>
          <a:bodyPr wrap="square">
            <a:noAutofit/>
          </a:bodyPr>
          <a:lstStyle/>
          <a:p>
            <a:endParaRPr lang="en-PT"/>
          </a:p>
        </p:txBody>
      </p:sp>
      <p:sp>
        <p:nvSpPr>
          <p:cNvPr id="8" name="Oval 7">
            <a:extLst>
              <a:ext uri="{FF2B5EF4-FFF2-40B4-BE49-F238E27FC236}">
                <a16:creationId xmlns:a16="http://schemas.microsoft.com/office/drawing/2014/main" id="{724D743C-7DF4-6389-1525-43B27B353F7B}"/>
              </a:ext>
            </a:extLst>
          </p:cNvPr>
          <p:cNvSpPr/>
          <p:nvPr userDrawn="1"/>
        </p:nvSpPr>
        <p:spPr>
          <a:xfrm>
            <a:off x="7811588" y="4652001"/>
            <a:ext cx="979714" cy="979714"/>
          </a:xfrm>
          <a:prstGeom prst="ellipse">
            <a:avLst/>
          </a:prstGeom>
          <a:solidFill>
            <a:srgbClr val="008C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10" name="Text Placeholder 12">
            <a:extLst>
              <a:ext uri="{FF2B5EF4-FFF2-40B4-BE49-F238E27FC236}">
                <a16:creationId xmlns:a16="http://schemas.microsoft.com/office/drawing/2014/main" id="{EB6F59F9-2E78-F654-C0EA-26B6FD8D4EFD}"/>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2" name="Text Placeholder 5">
            <a:extLst>
              <a:ext uri="{FF2B5EF4-FFF2-40B4-BE49-F238E27FC236}">
                <a16:creationId xmlns:a16="http://schemas.microsoft.com/office/drawing/2014/main" id="{48C586DE-47D3-CFB3-998D-5938A15DF578}"/>
              </a:ext>
            </a:extLst>
          </p:cNvPr>
          <p:cNvSpPr>
            <a:spLocks noGrp="1"/>
          </p:cNvSpPr>
          <p:nvPr>
            <p:ph type="body" sz="quarter" idx="14" hasCustomPrompt="1"/>
          </p:nvPr>
        </p:nvSpPr>
        <p:spPr>
          <a:xfrm>
            <a:off x="8022626" y="5714158"/>
            <a:ext cx="2502306" cy="699327"/>
          </a:xfrm>
          <a:prstGeom prst="rect">
            <a:avLst/>
          </a:prstGeom>
        </p:spPr>
        <p:txBody>
          <a:bodyPr/>
          <a:lstStyle>
            <a:lvl1pPr marL="0" indent="0">
              <a:buClr>
                <a:srgbClr val="008C7D"/>
              </a:buClr>
              <a:buFontTx/>
              <a:buNone/>
              <a:defRPr sz="13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a:t>
            </a:r>
          </a:p>
        </p:txBody>
      </p:sp>
      <p:sp>
        <p:nvSpPr>
          <p:cNvPr id="7" name="Text Placeholder 5">
            <a:extLst>
              <a:ext uri="{FF2B5EF4-FFF2-40B4-BE49-F238E27FC236}">
                <a16:creationId xmlns:a16="http://schemas.microsoft.com/office/drawing/2014/main" id="{6A229C72-640E-C79A-7027-8B52B86A9ED4}"/>
              </a:ext>
            </a:extLst>
          </p:cNvPr>
          <p:cNvSpPr>
            <a:spLocks noGrp="1"/>
          </p:cNvSpPr>
          <p:nvPr>
            <p:ph type="body" sz="quarter" idx="12" hasCustomPrompt="1"/>
          </p:nvPr>
        </p:nvSpPr>
        <p:spPr>
          <a:xfrm>
            <a:off x="535975" y="1942247"/>
            <a:ext cx="5264150" cy="4471237"/>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pic>
        <p:nvPicPr>
          <p:cNvPr id="6" name="Picture 2">
            <a:extLst>
              <a:ext uri="{FF2B5EF4-FFF2-40B4-BE49-F238E27FC236}">
                <a16:creationId xmlns:a16="http://schemas.microsoft.com/office/drawing/2014/main" id="{53970EB0-EC52-A268-8E1A-477DC1B11A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4136716238"/>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image slide 2">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7EAE44D9-B4B3-024C-8C37-5DEBED3A6D58}"/>
              </a:ext>
            </a:extLst>
          </p:cNvPr>
          <p:cNvSpPr>
            <a:spLocks noGrp="1"/>
          </p:cNvSpPr>
          <p:nvPr>
            <p:ph type="pic" sz="quarter" idx="14"/>
          </p:nvPr>
        </p:nvSpPr>
        <p:spPr>
          <a:xfrm>
            <a:off x="7445375" y="1942247"/>
            <a:ext cx="4205288" cy="3730765"/>
          </a:xfrm>
          <a:prstGeom prst="rect">
            <a:avLst/>
          </a:prstGeom>
        </p:spPr>
        <p:txBody>
          <a:bodyPr/>
          <a:lstStyle/>
          <a:p>
            <a:endParaRPr lang="en-PT"/>
          </a:p>
        </p:txBody>
      </p:sp>
      <p:sp>
        <p:nvSpPr>
          <p:cNvPr id="10" name="Text Placeholder 12">
            <a:extLst>
              <a:ext uri="{FF2B5EF4-FFF2-40B4-BE49-F238E27FC236}">
                <a16:creationId xmlns:a16="http://schemas.microsoft.com/office/drawing/2014/main" id="{B53D1D58-7F01-4574-A5FF-6A652EA498F9}"/>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4" name="Text Placeholder 5">
            <a:extLst>
              <a:ext uri="{FF2B5EF4-FFF2-40B4-BE49-F238E27FC236}">
                <a16:creationId xmlns:a16="http://schemas.microsoft.com/office/drawing/2014/main" id="{AF21A075-5592-E9BE-217E-E14BB2534D42}"/>
              </a:ext>
            </a:extLst>
          </p:cNvPr>
          <p:cNvSpPr>
            <a:spLocks noGrp="1"/>
          </p:cNvSpPr>
          <p:nvPr>
            <p:ph type="body" sz="quarter" idx="12" hasCustomPrompt="1"/>
          </p:nvPr>
        </p:nvSpPr>
        <p:spPr>
          <a:xfrm>
            <a:off x="535975" y="1942247"/>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pic>
        <p:nvPicPr>
          <p:cNvPr id="5" name="Picture 2">
            <a:extLst>
              <a:ext uri="{FF2B5EF4-FFF2-40B4-BE49-F238E27FC236}">
                <a16:creationId xmlns:a16="http://schemas.microsoft.com/office/drawing/2014/main" id="{34A81612-A663-CC75-E5A3-1795907EA0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1109523369"/>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7D574FE8-F90B-E710-B926-A517DD3C075F}"/>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5" name="Text Placeholder 5">
            <a:extLst>
              <a:ext uri="{FF2B5EF4-FFF2-40B4-BE49-F238E27FC236}">
                <a16:creationId xmlns:a16="http://schemas.microsoft.com/office/drawing/2014/main" id="{08F4D6CA-1AF1-12BB-5B32-F954D927BB25}"/>
              </a:ext>
            </a:extLst>
          </p:cNvPr>
          <p:cNvSpPr>
            <a:spLocks noGrp="1"/>
          </p:cNvSpPr>
          <p:nvPr>
            <p:ph type="body" sz="quarter" idx="12" hasCustomPrompt="1"/>
          </p:nvPr>
        </p:nvSpPr>
        <p:spPr>
          <a:xfrm>
            <a:off x="535975" y="1942247"/>
            <a:ext cx="5264150" cy="4471237"/>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sp>
        <p:nvSpPr>
          <p:cNvPr id="6" name="Text Placeholder 5">
            <a:extLst>
              <a:ext uri="{FF2B5EF4-FFF2-40B4-BE49-F238E27FC236}">
                <a16:creationId xmlns:a16="http://schemas.microsoft.com/office/drawing/2014/main" id="{A4B555B6-878A-288A-E98E-5F3E6A6FD3BB}"/>
              </a:ext>
            </a:extLst>
          </p:cNvPr>
          <p:cNvSpPr>
            <a:spLocks noGrp="1"/>
          </p:cNvSpPr>
          <p:nvPr>
            <p:ph type="body" sz="quarter" idx="13" hasCustomPrompt="1"/>
          </p:nvPr>
        </p:nvSpPr>
        <p:spPr>
          <a:xfrm>
            <a:off x="6386578" y="1942246"/>
            <a:ext cx="5264150" cy="3469509"/>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p:txBody>
      </p:sp>
      <p:pic>
        <p:nvPicPr>
          <p:cNvPr id="7" name="Picture 2">
            <a:extLst>
              <a:ext uri="{FF2B5EF4-FFF2-40B4-BE49-F238E27FC236}">
                <a16:creationId xmlns:a16="http://schemas.microsoft.com/office/drawing/2014/main" id="{04581590-FCB1-A390-47BC-0934293D22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472248181"/>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tet slide 2">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EA788689-4B76-F12B-9647-B9FEE58DB624}"/>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5" name="Text Placeholder 5">
            <a:extLst>
              <a:ext uri="{FF2B5EF4-FFF2-40B4-BE49-F238E27FC236}">
                <a16:creationId xmlns:a16="http://schemas.microsoft.com/office/drawing/2014/main" id="{D63DDA73-1DE2-49DE-150C-F55DC8FE2E09}"/>
              </a:ext>
            </a:extLst>
          </p:cNvPr>
          <p:cNvSpPr>
            <a:spLocks noGrp="1"/>
          </p:cNvSpPr>
          <p:nvPr>
            <p:ph type="body" sz="quarter" idx="12" hasCustomPrompt="1"/>
          </p:nvPr>
        </p:nvSpPr>
        <p:spPr>
          <a:xfrm>
            <a:off x="535975" y="1942247"/>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sp>
        <p:nvSpPr>
          <p:cNvPr id="6" name="Text Placeholder 5">
            <a:extLst>
              <a:ext uri="{FF2B5EF4-FFF2-40B4-BE49-F238E27FC236}">
                <a16:creationId xmlns:a16="http://schemas.microsoft.com/office/drawing/2014/main" id="{436E12E3-F605-637E-BEFD-44952DEF7BA5}"/>
              </a:ext>
            </a:extLst>
          </p:cNvPr>
          <p:cNvSpPr>
            <a:spLocks noGrp="1"/>
          </p:cNvSpPr>
          <p:nvPr>
            <p:ph type="body" sz="quarter" idx="13" hasCustomPrompt="1"/>
          </p:nvPr>
        </p:nvSpPr>
        <p:spPr>
          <a:xfrm>
            <a:off x="6386578" y="1942246"/>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p:txBody>
      </p:sp>
      <p:pic>
        <p:nvPicPr>
          <p:cNvPr id="7" name="Picture 2">
            <a:extLst>
              <a:ext uri="{FF2B5EF4-FFF2-40B4-BE49-F238E27FC236}">
                <a16:creationId xmlns:a16="http://schemas.microsoft.com/office/drawing/2014/main" id="{94DBAC2B-9950-4FF9-84D1-6AE2D75105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2018643207"/>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mpty slide 2">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EA788689-4B76-F12B-9647-B9FEE58DB624}"/>
              </a:ext>
            </a:extLst>
          </p:cNvPr>
          <p:cNvSpPr>
            <a:spLocks noGrp="1"/>
          </p:cNvSpPr>
          <p:nvPr>
            <p:ph type="body" sz="quarter" idx="11" hasCustomPrompt="1"/>
          </p:nvPr>
        </p:nvSpPr>
        <p:spPr>
          <a:xfrm>
            <a:off x="535975" y="615193"/>
            <a:ext cx="8705997" cy="80306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pic>
        <p:nvPicPr>
          <p:cNvPr id="5" name="Picture 2">
            <a:extLst>
              <a:ext uri="{FF2B5EF4-FFF2-40B4-BE49-F238E27FC236}">
                <a16:creationId xmlns:a16="http://schemas.microsoft.com/office/drawing/2014/main" id="{3D2F2032-D27A-FDE8-7B9B-85BCE2D392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615193"/>
            <a:ext cx="834293" cy="562461"/>
          </a:xfrm>
          <a:prstGeom prst="rect">
            <a:avLst/>
          </a:prstGeom>
        </p:spPr>
      </p:pic>
    </p:spTree>
    <p:extLst>
      <p:ext uri="{BB962C8B-B14F-4D97-AF65-F5344CB8AC3E}">
        <p14:creationId xmlns:p14="http://schemas.microsoft.com/office/powerpoint/2010/main" val="2010301218"/>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3C0851C0-DDDF-F682-292A-63300456C038}"/>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6" name="Text Placeholder 5">
            <a:extLst>
              <a:ext uri="{FF2B5EF4-FFF2-40B4-BE49-F238E27FC236}">
                <a16:creationId xmlns:a16="http://schemas.microsoft.com/office/drawing/2014/main" id="{954C381E-0DF9-1922-6D01-65F7E9FA61A6}"/>
              </a:ext>
            </a:extLst>
          </p:cNvPr>
          <p:cNvSpPr>
            <a:spLocks noGrp="1"/>
          </p:cNvSpPr>
          <p:nvPr>
            <p:ph type="body" sz="quarter" idx="12"/>
          </p:nvPr>
        </p:nvSpPr>
        <p:spPr>
          <a:xfrm>
            <a:off x="535975" y="1941830"/>
            <a:ext cx="5264150" cy="4485891"/>
          </a:xfrm>
          <a:prstGeom prst="rect">
            <a:avLst/>
          </a:prstGeom>
        </p:spPr>
        <p:txBody>
          <a:bodyPr/>
          <a:lstStyle>
            <a:lvl1pPr marL="228600" indent="-228600">
              <a:lnSpc>
                <a:spcPct val="110000"/>
              </a:lnSpc>
              <a:spcAft>
                <a:spcPts val="1500"/>
              </a:spcAft>
              <a:buClr>
                <a:srgbClr val="008C7D"/>
              </a:buClr>
              <a:buFont typeface="Arial" panose="020B0604020202020204" pitchFamily="34" charset="0"/>
              <a:buChar char="•"/>
              <a:defRPr sz="18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lnSpc>
                <a:spcPct val="110000"/>
              </a:lnSpc>
              <a:spcAft>
                <a:spcPts val="1500"/>
              </a:spcAft>
              <a:buClr>
                <a:srgbClr val="008C7D"/>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2pPr>
            <a:lvl3pPr marL="1143000" indent="-228600">
              <a:lnSpc>
                <a:spcPct val="110000"/>
              </a:lnSpc>
              <a:spcAft>
                <a:spcPts val="1500"/>
              </a:spcAft>
              <a:buClr>
                <a:srgbClr val="008C7D"/>
              </a:buClr>
              <a:buFont typeface="Arial" panose="020B0604020202020204" pitchFamily="34" charset="0"/>
              <a:buChar char="•"/>
              <a:defRPr sz="1400">
                <a:solidFill>
                  <a:schemeClr val="tx1"/>
                </a:solidFill>
                <a:latin typeface="Aptos" panose="020B000402020202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2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2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p:txBody>
      </p:sp>
      <p:sp>
        <p:nvSpPr>
          <p:cNvPr id="36" name="Picture Placeholder 35">
            <a:extLst>
              <a:ext uri="{FF2B5EF4-FFF2-40B4-BE49-F238E27FC236}">
                <a16:creationId xmlns:a16="http://schemas.microsoft.com/office/drawing/2014/main" id="{3CD796F7-0F68-3FB9-10AD-B7B62049C171}"/>
              </a:ext>
            </a:extLst>
          </p:cNvPr>
          <p:cNvSpPr>
            <a:spLocks noGrp="1"/>
          </p:cNvSpPr>
          <p:nvPr>
            <p:ph type="pic" sz="quarter" idx="15"/>
          </p:nvPr>
        </p:nvSpPr>
        <p:spPr>
          <a:xfrm>
            <a:off x="8087943" y="1943080"/>
            <a:ext cx="3562786" cy="3557598"/>
          </a:xfrm>
          <a:custGeom>
            <a:avLst/>
            <a:gdLst>
              <a:gd name="connsiteX0" fmla="*/ 1778763 w 3562786"/>
              <a:gd name="connsiteY0" fmla="*/ 0 h 3557598"/>
              <a:gd name="connsiteX1" fmla="*/ 3562786 w 3562786"/>
              <a:gd name="connsiteY1" fmla="*/ 0 h 3557598"/>
              <a:gd name="connsiteX2" fmla="*/ 3562786 w 3562786"/>
              <a:gd name="connsiteY2" fmla="*/ 3557598 h 3557598"/>
              <a:gd name="connsiteX3" fmla="*/ 1778763 w 3562786"/>
              <a:gd name="connsiteY3" fmla="*/ 3557598 h 3557598"/>
              <a:gd name="connsiteX4" fmla="*/ 793059 w 3562786"/>
              <a:gd name="connsiteY4" fmla="*/ 3259701 h 3557598"/>
              <a:gd name="connsiteX5" fmla="*/ 756021 w 3562786"/>
              <a:gd name="connsiteY5" fmla="*/ 3232757 h 3557598"/>
              <a:gd name="connsiteX6" fmla="*/ 756021 w 3562786"/>
              <a:gd name="connsiteY6" fmla="*/ 2943621 h 3557598"/>
              <a:gd name="connsiteX7" fmla="*/ 437470 w 3562786"/>
              <a:gd name="connsiteY7" fmla="*/ 2943621 h 3557598"/>
              <a:gd name="connsiteX8" fmla="*/ 396472 w 3562786"/>
              <a:gd name="connsiteY8" fmla="*/ 2898393 h 3557598"/>
              <a:gd name="connsiteX9" fmla="*/ 0 w 3562786"/>
              <a:gd name="connsiteY9" fmla="*/ 1778835 h 3557598"/>
              <a:gd name="connsiteX10" fmla="*/ 675764 w 3562786"/>
              <a:gd name="connsiteY10" fmla="*/ 383279 h 3557598"/>
              <a:gd name="connsiteX11" fmla="*/ 1778763 w 3562786"/>
              <a:gd name="connsiteY11" fmla="*/ 0 h 355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2786" h="3557598">
                <a:moveTo>
                  <a:pt x="1778763" y="0"/>
                </a:moveTo>
                <a:lnTo>
                  <a:pt x="3562786" y="0"/>
                </a:lnTo>
                <a:lnTo>
                  <a:pt x="3562786" y="3557598"/>
                </a:lnTo>
                <a:lnTo>
                  <a:pt x="1778763" y="3557598"/>
                </a:lnTo>
                <a:cubicBezTo>
                  <a:pt x="1414201" y="3557598"/>
                  <a:pt x="1075238" y="3447920"/>
                  <a:pt x="793059" y="3259701"/>
                </a:cubicBezTo>
                <a:lnTo>
                  <a:pt x="756021" y="3232757"/>
                </a:lnTo>
                <a:lnTo>
                  <a:pt x="756021" y="2943621"/>
                </a:lnTo>
                <a:lnTo>
                  <a:pt x="437470" y="2943621"/>
                </a:lnTo>
                <a:lnTo>
                  <a:pt x="396472" y="2898393"/>
                </a:lnTo>
                <a:cubicBezTo>
                  <a:pt x="148553" y="2592695"/>
                  <a:pt x="0" y="2203133"/>
                  <a:pt x="0" y="1778835"/>
                </a:cubicBezTo>
                <a:cubicBezTo>
                  <a:pt x="0" y="1213105"/>
                  <a:pt x="264094" y="709056"/>
                  <a:pt x="675764" y="383279"/>
                </a:cubicBezTo>
                <a:cubicBezTo>
                  <a:pt x="978914" y="143252"/>
                  <a:pt x="1362121" y="0"/>
                  <a:pt x="1778763" y="0"/>
                </a:cubicBezTo>
                <a:close/>
              </a:path>
            </a:pathLst>
          </a:custGeom>
        </p:spPr>
        <p:txBody>
          <a:bodyPr wrap="square">
            <a:noAutofit/>
          </a:bodyPr>
          <a:lstStyle/>
          <a:p>
            <a:endParaRPr lang="en-PT"/>
          </a:p>
        </p:txBody>
      </p:sp>
      <p:sp>
        <p:nvSpPr>
          <p:cNvPr id="37" name="Text Placeholder 5">
            <a:extLst>
              <a:ext uri="{FF2B5EF4-FFF2-40B4-BE49-F238E27FC236}">
                <a16:creationId xmlns:a16="http://schemas.microsoft.com/office/drawing/2014/main" id="{03A1BBF5-9DC2-5FE2-08AF-C28A485DFF1B}"/>
              </a:ext>
            </a:extLst>
          </p:cNvPr>
          <p:cNvSpPr>
            <a:spLocks noGrp="1"/>
          </p:cNvSpPr>
          <p:nvPr>
            <p:ph type="body" sz="quarter" idx="14" hasCustomPrompt="1"/>
          </p:nvPr>
        </p:nvSpPr>
        <p:spPr>
          <a:xfrm>
            <a:off x="8022626" y="5714158"/>
            <a:ext cx="2539628" cy="699327"/>
          </a:xfrm>
          <a:prstGeom prst="rect">
            <a:avLst/>
          </a:prstGeom>
        </p:spPr>
        <p:txBody>
          <a:bodyPr/>
          <a:lstStyle>
            <a:lvl1pPr marL="0" indent="0">
              <a:buClr>
                <a:srgbClr val="008C7D"/>
              </a:buClr>
              <a:buFontTx/>
              <a:buNone/>
              <a:defRPr sz="13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a:t>
            </a:r>
          </a:p>
        </p:txBody>
      </p:sp>
      <p:sp>
        <p:nvSpPr>
          <p:cNvPr id="38" name="Rectangle 37">
            <a:extLst>
              <a:ext uri="{FF2B5EF4-FFF2-40B4-BE49-F238E27FC236}">
                <a16:creationId xmlns:a16="http://schemas.microsoft.com/office/drawing/2014/main" id="{495D9E7B-37B7-047F-ECE4-EC5CBF1B4362}"/>
              </a:ext>
            </a:extLst>
          </p:cNvPr>
          <p:cNvSpPr/>
          <p:nvPr userDrawn="1"/>
        </p:nvSpPr>
        <p:spPr>
          <a:xfrm>
            <a:off x="8087944" y="4886701"/>
            <a:ext cx="756020" cy="756020"/>
          </a:xfrm>
          <a:prstGeom prst="rect">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pic>
        <p:nvPicPr>
          <p:cNvPr id="4" name="Picture 2">
            <a:extLst>
              <a:ext uri="{FF2B5EF4-FFF2-40B4-BE49-F238E27FC236}">
                <a16:creationId xmlns:a16="http://schemas.microsoft.com/office/drawing/2014/main" id="{A8CB73C9-D450-7A7B-1312-92C05C8B96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2373175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image slide 3">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F54974FF-849A-19DF-4036-2AEF912868AD}"/>
              </a:ext>
            </a:extLst>
          </p:cNvPr>
          <p:cNvSpPr>
            <a:spLocks noGrp="1"/>
          </p:cNvSpPr>
          <p:nvPr>
            <p:ph type="pic" sz="quarter" idx="15"/>
          </p:nvPr>
        </p:nvSpPr>
        <p:spPr>
          <a:xfrm>
            <a:off x="8087943" y="1943080"/>
            <a:ext cx="3562786" cy="3557598"/>
          </a:xfrm>
          <a:custGeom>
            <a:avLst/>
            <a:gdLst>
              <a:gd name="connsiteX0" fmla="*/ 1778763 w 3562786"/>
              <a:gd name="connsiteY0" fmla="*/ 0 h 3557598"/>
              <a:gd name="connsiteX1" fmla="*/ 3562786 w 3562786"/>
              <a:gd name="connsiteY1" fmla="*/ 0 h 3557598"/>
              <a:gd name="connsiteX2" fmla="*/ 3562786 w 3562786"/>
              <a:gd name="connsiteY2" fmla="*/ 3557598 h 3557598"/>
              <a:gd name="connsiteX3" fmla="*/ 1778763 w 3562786"/>
              <a:gd name="connsiteY3" fmla="*/ 3557598 h 3557598"/>
              <a:gd name="connsiteX4" fmla="*/ 793059 w 3562786"/>
              <a:gd name="connsiteY4" fmla="*/ 3259701 h 3557598"/>
              <a:gd name="connsiteX5" fmla="*/ 756021 w 3562786"/>
              <a:gd name="connsiteY5" fmla="*/ 3232757 h 3557598"/>
              <a:gd name="connsiteX6" fmla="*/ 756021 w 3562786"/>
              <a:gd name="connsiteY6" fmla="*/ 2943621 h 3557598"/>
              <a:gd name="connsiteX7" fmla="*/ 437470 w 3562786"/>
              <a:gd name="connsiteY7" fmla="*/ 2943621 h 3557598"/>
              <a:gd name="connsiteX8" fmla="*/ 396472 w 3562786"/>
              <a:gd name="connsiteY8" fmla="*/ 2898393 h 3557598"/>
              <a:gd name="connsiteX9" fmla="*/ 0 w 3562786"/>
              <a:gd name="connsiteY9" fmla="*/ 1778835 h 3557598"/>
              <a:gd name="connsiteX10" fmla="*/ 675764 w 3562786"/>
              <a:gd name="connsiteY10" fmla="*/ 383279 h 3557598"/>
              <a:gd name="connsiteX11" fmla="*/ 1778763 w 3562786"/>
              <a:gd name="connsiteY11" fmla="*/ 0 h 355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2786" h="3557598">
                <a:moveTo>
                  <a:pt x="1778763" y="0"/>
                </a:moveTo>
                <a:lnTo>
                  <a:pt x="3562786" y="0"/>
                </a:lnTo>
                <a:lnTo>
                  <a:pt x="3562786" y="3557598"/>
                </a:lnTo>
                <a:lnTo>
                  <a:pt x="1778763" y="3557598"/>
                </a:lnTo>
                <a:cubicBezTo>
                  <a:pt x="1414201" y="3557598"/>
                  <a:pt x="1075238" y="3447920"/>
                  <a:pt x="793059" y="3259701"/>
                </a:cubicBezTo>
                <a:lnTo>
                  <a:pt x="756021" y="3232757"/>
                </a:lnTo>
                <a:lnTo>
                  <a:pt x="756021" y="2943621"/>
                </a:lnTo>
                <a:lnTo>
                  <a:pt x="437470" y="2943621"/>
                </a:lnTo>
                <a:lnTo>
                  <a:pt x="396472" y="2898393"/>
                </a:lnTo>
                <a:cubicBezTo>
                  <a:pt x="148553" y="2592695"/>
                  <a:pt x="0" y="2203133"/>
                  <a:pt x="0" y="1778835"/>
                </a:cubicBezTo>
                <a:cubicBezTo>
                  <a:pt x="0" y="1213105"/>
                  <a:pt x="264094" y="709056"/>
                  <a:pt x="675764" y="383279"/>
                </a:cubicBezTo>
                <a:cubicBezTo>
                  <a:pt x="978914" y="143252"/>
                  <a:pt x="1362121" y="0"/>
                  <a:pt x="1778763" y="0"/>
                </a:cubicBezTo>
                <a:close/>
              </a:path>
            </a:pathLst>
          </a:custGeom>
        </p:spPr>
        <p:txBody>
          <a:bodyPr wrap="square">
            <a:noAutofit/>
          </a:bodyPr>
          <a:lstStyle/>
          <a:p>
            <a:endParaRPr lang="en-PT"/>
          </a:p>
        </p:txBody>
      </p:sp>
      <p:sp>
        <p:nvSpPr>
          <p:cNvPr id="19" name="Rectangle 18">
            <a:extLst>
              <a:ext uri="{FF2B5EF4-FFF2-40B4-BE49-F238E27FC236}">
                <a16:creationId xmlns:a16="http://schemas.microsoft.com/office/drawing/2014/main" id="{19899AF9-C2FC-D371-A65B-DBD5EC2D8464}"/>
              </a:ext>
            </a:extLst>
          </p:cNvPr>
          <p:cNvSpPr/>
          <p:nvPr userDrawn="1"/>
        </p:nvSpPr>
        <p:spPr>
          <a:xfrm>
            <a:off x="8087944" y="4886701"/>
            <a:ext cx="756020" cy="756020"/>
          </a:xfrm>
          <a:prstGeom prst="rect">
            <a:avLst/>
          </a:pr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21" name="Text Placeholder 12">
            <a:extLst>
              <a:ext uri="{FF2B5EF4-FFF2-40B4-BE49-F238E27FC236}">
                <a16:creationId xmlns:a16="http://schemas.microsoft.com/office/drawing/2014/main" id="{998A2D08-D7B3-CCD6-4003-C3BF477854CE}"/>
              </a:ext>
            </a:extLst>
          </p:cNvPr>
          <p:cNvSpPr>
            <a:spLocks noGrp="1"/>
          </p:cNvSpPr>
          <p:nvPr>
            <p:ph type="body" sz="quarter" idx="11" hasCustomPrompt="1"/>
          </p:nvPr>
        </p:nvSpPr>
        <p:spPr>
          <a:xfrm>
            <a:off x="544454"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4" name="Text Placeholder 5">
            <a:extLst>
              <a:ext uri="{FF2B5EF4-FFF2-40B4-BE49-F238E27FC236}">
                <a16:creationId xmlns:a16="http://schemas.microsoft.com/office/drawing/2014/main" id="{F611EBDD-9C61-4B6B-5249-436FA3E57503}"/>
              </a:ext>
            </a:extLst>
          </p:cNvPr>
          <p:cNvSpPr>
            <a:spLocks noGrp="1"/>
          </p:cNvSpPr>
          <p:nvPr>
            <p:ph type="body" sz="quarter" idx="14" hasCustomPrompt="1"/>
          </p:nvPr>
        </p:nvSpPr>
        <p:spPr>
          <a:xfrm>
            <a:off x="8022625" y="5714158"/>
            <a:ext cx="2455653" cy="699327"/>
          </a:xfrm>
          <a:prstGeom prst="rect">
            <a:avLst/>
          </a:prstGeom>
        </p:spPr>
        <p:txBody>
          <a:bodyPr/>
          <a:lstStyle>
            <a:lvl1pPr marL="0" indent="0">
              <a:buClr>
                <a:srgbClr val="008C7D"/>
              </a:buClr>
              <a:buFontTx/>
              <a:buNone/>
              <a:defRPr sz="13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a:t>
            </a:r>
          </a:p>
        </p:txBody>
      </p:sp>
      <p:sp>
        <p:nvSpPr>
          <p:cNvPr id="5" name="Text Placeholder 5">
            <a:extLst>
              <a:ext uri="{FF2B5EF4-FFF2-40B4-BE49-F238E27FC236}">
                <a16:creationId xmlns:a16="http://schemas.microsoft.com/office/drawing/2014/main" id="{782123E1-8388-706A-FDA0-C2A0040C55D8}"/>
              </a:ext>
            </a:extLst>
          </p:cNvPr>
          <p:cNvSpPr>
            <a:spLocks noGrp="1"/>
          </p:cNvSpPr>
          <p:nvPr>
            <p:ph type="body" sz="quarter" idx="12" hasCustomPrompt="1"/>
          </p:nvPr>
        </p:nvSpPr>
        <p:spPr>
          <a:xfrm>
            <a:off x="535975" y="1942247"/>
            <a:ext cx="5264150" cy="4471237"/>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pic>
        <p:nvPicPr>
          <p:cNvPr id="6" name="Picture 2">
            <a:extLst>
              <a:ext uri="{FF2B5EF4-FFF2-40B4-BE49-F238E27FC236}">
                <a16:creationId xmlns:a16="http://schemas.microsoft.com/office/drawing/2014/main" id="{2DFD49F9-9E78-D7A1-742C-1060212B29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30984670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image slide 3">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5BA7CDD-E935-806B-1CA8-3485CCE6C708}"/>
              </a:ext>
            </a:extLst>
          </p:cNvPr>
          <p:cNvSpPr>
            <a:spLocks noGrp="1"/>
          </p:cNvSpPr>
          <p:nvPr>
            <p:ph type="pic" sz="quarter" idx="13"/>
          </p:nvPr>
        </p:nvSpPr>
        <p:spPr>
          <a:xfrm>
            <a:off x="7445724" y="1941632"/>
            <a:ext cx="4205005" cy="3694058"/>
          </a:xfrm>
          <a:custGeom>
            <a:avLst/>
            <a:gdLst>
              <a:gd name="connsiteX0" fmla="*/ 2099398 w 4205005"/>
              <a:gd name="connsiteY0" fmla="*/ 0 h 4198882"/>
              <a:gd name="connsiteX1" fmla="*/ 4205005 w 4205005"/>
              <a:gd name="connsiteY1" fmla="*/ 0 h 4198882"/>
              <a:gd name="connsiteX2" fmla="*/ 4205005 w 4205005"/>
              <a:gd name="connsiteY2" fmla="*/ 4198882 h 4198882"/>
              <a:gd name="connsiteX3" fmla="*/ 2099398 w 4205005"/>
              <a:gd name="connsiteY3" fmla="*/ 4198882 h 4198882"/>
              <a:gd name="connsiteX4" fmla="*/ 797491 w 4205005"/>
              <a:gd name="connsiteY4" fmla="*/ 3746513 h 4198882"/>
              <a:gd name="connsiteX5" fmla="*/ 0 w 4205005"/>
              <a:gd name="connsiteY5" fmla="*/ 2099483 h 4198882"/>
              <a:gd name="connsiteX6" fmla="*/ 797576 w 4205005"/>
              <a:gd name="connsiteY6" fmla="*/ 452368 h 4198882"/>
              <a:gd name="connsiteX7" fmla="*/ 2099398 w 4205005"/>
              <a:gd name="connsiteY7" fmla="*/ 0 h 419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5005" h="4198882">
                <a:moveTo>
                  <a:pt x="2099398" y="0"/>
                </a:moveTo>
                <a:lnTo>
                  <a:pt x="4205005" y="0"/>
                </a:lnTo>
                <a:lnTo>
                  <a:pt x="4205005" y="4198882"/>
                </a:lnTo>
                <a:lnTo>
                  <a:pt x="2099398" y="4198882"/>
                </a:lnTo>
                <a:cubicBezTo>
                  <a:pt x="1607654" y="4198882"/>
                  <a:pt x="1155371" y="4029807"/>
                  <a:pt x="797491" y="3746513"/>
                </a:cubicBezTo>
                <a:cubicBezTo>
                  <a:pt x="311699" y="3362014"/>
                  <a:pt x="0" y="2767192"/>
                  <a:pt x="0" y="2099483"/>
                </a:cubicBezTo>
                <a:cubicBezTo>
                  <a:pt x="0" y="1431776"/>
                  <a:pt x="311699" y="836868"/>
                  <a:pt x="797576" y="452368"/>
                </a:cubicBezTo>
                <a:cubicBezTo>
                  <a:pt x="1155371" y="169074"/>
                  <a:pt x="1607654" y="0"/>
                  <a:pt x="2099398" y="0"/>
                </a:cubicBezTo>
                <a:close/>
              </a:path>
            </a:pathLst>
          </a:custGeom>
        </p:spPr>
        <p:txBody>
          <a:bodyPr wrap="square">
            <a:noAutofit/>
          </a:bodyPr>
          <a:lstStyle/>
          <a:p>
            <a:endParaRPr lang="en-PT"/>
          </a:p>
        </p:txBody>
      </p:sp>
      <p:sp>
        <p:nvSpPr>
          <p:cNvPr id="8" name="Text Placeholder 12">
            <a:extLst>
              <a:ext uri="{FF2B5EF4-FFF2-40B4-BE49-F238E27FC236}">
                <a16:creationId xmlns:a16="http://schemas.microsoft.com/office/drawing/2014/main" id="{9D369AC3-85CD-DC64-D3CC-95647D800B7E}"/>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6" name="Text Placeholder 5">
            <a:extLst>
              <a:ext uri="{FF2B5EF4-FFF2-40B4-BE49-F238E27FC236}">
                <a16:creationId xmlns:a16="http://schemas.microsoft.com/office/drawing/2014/main" id="{176E53F1-A99B-54AD-5751-0ECB94C69E5F}"/>
              </a:ext>
            </a:extLst>
          </p:cNvPr>
          <p:cNvSpPr>
            <a:spLocks noGrp="1"/>
          </p:cNvSpPr>
          <p:nvPr>
            <p:ph type="body" sz="quarter" idx="12" hasCustomPrompt="1"/>
          </p:nvPr>
        </p:nvSpPr>
        <p:spPr>
          <a:xfrm>
            <a:off x="535975" y="1942247"/>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pic>
        <p:nvPicPr>
          <p:cNvPr id="4" name="Picture 2">
            <a:extLst>
              <a:ext uri="{FF2B5EF4-FFF2-40B4-BE49-F238E27FC236}">
                <a16:creationId xmlns:a16="http://schemas.microsoft.com/office/drawing/2014/main" id="{5B44CAD4-76C1-2170-833A-44B69BEC14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928481764"/>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parator slide 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8D752BC4-B0D1-7714-872F-454AE148EE41}"/>
              </a:ext>
            </a:extLst>
          </p:cNvPr>
          <p:cNvSpPr/>
          <p:nvPr userDrawn="1"/>
        </p:nvSpPr>
        <p:spPr>
          <a:xfrm>
            <a:off x="0" y="0"/>
            <a:ext cx="8192073" cy="6858001"/>
          </a:xfrm>
          <a:custGeom>
            <a:avLst/>
            <a:gdLst>
              <a:gd name="connsiteX0" fmla="*/ 0 w 8192073"/>
              <a:gd name="connsiteY0" fmla="*/ 0 h 6858001"/>
              <a:gd name="connsiteX1" fmla="*/ 1253613 w 8192073"/>
              <a:gd name="connsiteY1" fmla="*/ 0 h 6858001"/>
              <a:gd name="connsiteX2" fmla="*/ 1253613 w 8192073"/>
              <a:gd name="connsiteY2" fmla="*/ 1 h 6858001"/>
              <a:gd name="connsiteX3" fmla="*/ 4763074 w 8192073"/>
              <a:gd name="connsiteY3" fmla="*/ 0 h 6858001"/>
              <a:gd name="connsiteX4" fmla="*/ 8192073 w 8192073"/>
              <a:gd name="connsiteY4" fmla="*/ 3428999 h 6858001"/>
              <a:gd name="connsiteX5" fmla="*/ 4763071 w 8192073"/>
              <a:gd name="connsiteY5" fmla="*/ 6858000 h 6858001"/>
              <a:gd name="connsiteX6" fmla="*/ 862718 w 8192073"/>
              <a:gd name="connsiteY6" fmla="*/ 6858001 h 6858001"/>
              <a:gd name="connsiteX7" fmla="*/ 862718 w 8192073"/>
              <a:gd name="connsiteY7" fmla="*/ 6858000 h 6858001"/>
              <a:gd name="connsiteX8" fmla="*/ 0 w 8192073"/>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92073" h="6858001">
                <a:moveTo>
                  <a:pt x="0" y="0"/>
                </a:moveTo>
                <a:lnTo>
                  <a:pt x="1253613" y="0"/>
                </a:lnTo>
                <a:lnTo>
                  <a:pt x="1253613" y="1"/>
                </a:lnTo>
                <a:lnTo>
                  <a:pt x="4763074" y="0"/>
                </a:lnTo>
                <a:lnTo>
                  <a:pt x="8192073" y="3428999"/>
                </a:lnTo>
                <a:lnTo>
                  <a:pt x="4763071" y="6858000"/>
                </a:lnTo>
                <a:lnTo>
                  <a:pt x="862718" y="6858001"/>
                </a:lnTo>
                <a:lnTo>
                  <a:pt x="862718" y="6858000"/>
                </a:lnTo>
                <a:lnTo>
                  <a:pt x="0" y="6858000"/>
                </a:lnTo>
                <a:close/>
              </a:path>
            </a:pathLst>
          </a:custGeom>
          <a:solidFill>
            <a:srgbClr val="005F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T"/>
          </a:p>
        </p:txBody>
      </p:sp>
      <p:sp>
        <p:nvSpPr>
          <p:cNvPr id="31" name="Picture Placeholder 30">
            <a:extLst>
              <a:ext uri="{FF2B5EF4-FFF2-40B4-BE49-F238E27FC236}">
                <a16:creationId xmlns:a16="http://schemas.microsoft.com/office/drawing/2014/main" id="{BB356CDF-2FAF-250D-AA49-B8CAF4DE6691}"/>
              </a:ext>
            </a:extLst>
          </p:cNvPr>
          <p:cNvSpPr>
            <a:spLocks noGrp="1"/>
          </p:cNvSpPr>
          <p:nvPr>
            <p:ph type="pic" sz="quarter" idx="12"/>
          </p:nvPr>
        </p:nvSpPr>
        <p:spPr>
          <a:xfrm>
            <a:off x="4763072" y="0"/>
            <a:ext cx="7428929" cy="6858000"/>
          </a:xfrm>
          <a:custGeom>
            <a:avLst/>
            <a:gdLst>
              <a:gd name="connsiteX0" fmla="*/ 3 w 7428929"/>
              <a:gd name="connsiteY0" fmla="*/ 0 h 6858000"/>
              <a:gd name="connsiteX1" fmla="*/ 7428929 w 7428929"/>
              <a:gd name="connsiteY1" fmla="*/ 0 h 6858000"/>
              <a:gd name="connsiteX2" fmla="*/ 7428929 w 7428929"/>
              <a:gd name="connsiteY2" fmla="*/ 6858000 h 6858000"/>
              <a:gd name="connsiteX3" fmla="*/ 0 w 7428929"/>
              <a:gd name="connsiteY3" fmla="*/ 6858000 h 6858000"/>
              <a:gd name="connsiteX4" fmla="*/ 3429002 w 7428929"/>
              <a:gd name="connsiteY4" fmla="*/ 3428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8929" h="6858000">
                <a:moveTo>
                  <a:pt x="3" y="0"/>
                </a:moveTo>
                <a:lnTo>
                  <a:pt x="7428929" y="0"/>
                </a:lnTo>
                <a:lnTo>
                  <a:pt x="7428929" y="6858000"/>
                </a:lnTo>
                <a:lnTo>
                  <a:pt x="0" y="6858000"/>
                </a:lnTo>
                <a:lnTo>
                  <a:pt x="3429002" y="3428999"/>
                </a:lnTo>
                <a:close/>
              </a:path>
            </a:pathLst>
          </a:custGeom>
        </p:spPr>
        <p:txBody>
          <a:bodyPr wrap="square">
            <a:noAutofit/>
          </a:bodyPr>
          <a:lstStyle/>
          <a:p>
            <a:endParaRPr lang="en-PT"/>
          </a:p>
        </p:txBody>
      </p:sp>
      <p:sp>
        <p:nvSpPr>
          <p:cNvPr id="13" name="Text Placeholder 12">
            <a:extLst>
              <a:ext uri="{FF2B5EF4-FFF2-40B4-BE49-F238E27FC236}">
                <a16:creationId xmlns:a16="http://schemas.microsoft.com/office/drawing/2014/main" id="{3C0851C0-DDDF-F682-292A-63300456C038}"/>
              </a:ext>
            </a:extLst>
          </p:cNvPr>
          <p:cNvSpPr>
            <a:spLocks noGrp="1"/>
          </p:cNvSpPr>
          <p:nvPr>
            <p:ph type="body" sz="quarter" idx="11" hasCustomPrompt="1"/>
          </p:nvPr>
        </p:nvSpPr>
        <p:spPr>
          <a:xfrm>
            <a:off x="535975" y="2878525"/>
            <a:ext cx="6292527" cy="1100950"/>
          </a:xfrm>
          <a:prstGeom prst="rect">
            <a:avLst/>
          </a:prstGeom>
        </p:spPr>
        <p:txBody>
          <a:bodyPr/>
          <a:lstStyle>
            <a:lvl1pPr marL="0" indent="0">
              <a:buNone/>
              <a:defRPr sz="4000" b="1">
                <a:solidFill>
                  <a:schemeClr val="bg1"/>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STYLE</a:t>
            </a:r>
            <a:endParaRPr lang="en-PT"/>
          </a:p>
        </p:txBody>
      </p:sp>
      <p:pic>
        <p:nvPicPr>
          <p:cNvPr id="2" name="Picture 2">
            <a:extLst>
              <a:ext uri="{FF2B5EF4-FFF2-40B4-BE49-F238E27FC236}">
                <a16:creationId xmlns:a16="http://schemas.microsoft.com/office/drawing/2014/main" id="{DFD08166-E836-287C-1771-AEBD6013274A}"/>
              </a:ext>
            </a:extLst>
          </p:cNvPr>
          <p:cNvPicPr>
            <a:picLocks noChangeAspect="1"/>
          </p:cNvPicPr>
          <p:nvPr userDrawn="1"/>
        </p:nvPicPr>
        <p:blipFill>
          <a:blip r:embed="rId2"/>
          <a:srcRect/>
          <a:stretch/>
        </p:blipFill>
        <p:spPr>
          <a:xfrm>
            <a:off x="535975" y="600631"/>
            <a:ext cx="1061357" cy="715262"/>
          </a:xfrm>
          <a:prstGeom prst="rect">
            <a:avLst/>
          </a:prstGeom>
        </p:spPr>
      </p:pic>
    </p:spTree>
    <p:extLst>
      <p:ext uri="{BB962C8B-B14F-4D97-AF65-F5344CB8AC3E}">
        <p14:creationId xmlns:p14="http://schemas.microsoft.com/office/powerpoint/2010/main" val="6858635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E3E26CDF-11E1-1ED7-9D81-4E2D91C7A3DF}"/>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10" name="Text Placeholder 5">
            <a:extLst>
              <a:ext uri="{FF2B5EF4-FFF2-40B4-BE49-F238E27FC236}">
                <a16:creationId xmlns:a16="http://schemas.microsoft.com/office/drawing/2014/main" id="{40B643EC-EC97-A49E-A35D-3D596EF0CFC0}"/>
              </a:ext>
            </a:extLst>
          </p:cNvPr>
          <p:cNvSpPr>
            <a:spLocks noGrp="1"/>
          </p:cNvSpPr>
          <p:nvPr>
            <p:ph type="body" sz="quarter" idx="12" hasCustomPrompt="1"/>
          </p:nvPr>
        </p:nvSpPr>
        <p:spPr>
          <a:xfrm>
            <a:off x="535975" y="1942247"/>
            <a:ext cx="5264150" cy="4471237"/>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sp>
        <p:nvSpPr>
          <p:cNvPr id="11" name="Text Placeholder 5">
            <a:extLst>
              <a:ext uri="{FF2B5EF4-FFF2-40B4-BE49-F238E27FC236}">
                <a16:creationId xmlns:a16="http://schemas.microsoft.com/office/drawing/2014/main" id="{A59CDBB9-1B1F-8D4C-21E8-BC5982FEDD74}"/>
              </a:ext>
            </a:extLst>
          </p:cNvPr>
          <p:cNvSpPr>
            <a:spLocks noGrp="1"/>
          </p:cNvSpPr>
          <p:nvPr>
            <p:ph type="body" sz="quarter" idx="13" hasCustomPrompt="1"/>
          </p:nvPr>
        </p:nvSpPr>
        <p:spPr>
          <a:xfrm>
            <a:off x="6386578" y="1942246"/>
            <a:ext cx="5264150" cy="3590807"/>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p:txBody>
      </p:sp>
      <p:pic>
        <p:nvPicPr>
          <p:cNvPr id="5" name="Picture 2">
            <a:extLst>
              <a:ext uri="{FF2B5EF4-FFF2-40B4-BE49-F238E27FC236}">
                <a16:creationId xmlns:a16="http://schemas.microsoft.com/office/drawing/2014/main" id="{4604E974-A1AC-FB4F-7F77-09B2A1782A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1649366870"/>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 slide 3">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08C30D5A-0F5F-0C63-1A2C-9AB7B43F602B}"/>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6" name="Text Placeholder 5">
            <a:extLst>
              <a:ext uri="{FF2B5EF4-FFF2-40B4-BE49-F238E27FC236}">
                <a16:creationId xmlns:a16="http://schemas.microsoft.com/office/drawing/2014/main" id="{109A0776-D6B5-6DAE-C1D4-B907D00D170B}"/>
              </a:ext>
            </a:extLst>
          </p:cNvPr>
          <p:cNvSpPr>
            <a:spLocks noGrp="1"/>
          </p:cNvSpPr>
          <p:nvPr>
            <p:ph type="body" sz="quarter" idx="12" hasCustomPrompt="1"/>
          </p:nvPr>
        </p:nvSpPr>
        <p:spPr>
          <a:xfrm>
            <a:off x="535975" y="1942247"/>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sp>
        <p:nvSpPr>
          <p:cNvPr id="7" name="Text Placeholder 5">
            <a:extLst>
              <a:ext uri="{FF2B5EF4-FFF2-40B4-BE49-F238E27FC236}">
                <a16:creationId xmlns:a16="http://schemas.microsoft.com/office/drawing/2014/main" id="{F464B5AA-1DEC-B4E6-1AE2-AE9D82D9B08A}"/>
              </a:ext>
            </a:extLst>
          </p:cNvPr>
          <p:cNvSpPr>
            <a:spLocks noGrp="1"/>
          </p:cNvSpPr>
          <p:nvPr>
            <p:ph type="body" sz="quarter" idx="13" hasCustomPrompt="1"/>
          </p:nvPr>
        </p:nvSpPr>
        <p:spPr>
          <a:xfrm>
            <a:off x="6386578" y="1942246"/>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p:txBody>
      </p:sp>
      <p:pic>
        <p:nvPicPr>
          <p:cNvPr id="4" name="Picture 2">
            <a:extLst>
              <a:ext uri="{FF2B5EF4-FFF2-40B4-BE49-F238E27FC236}">
                <a16:creationId xmlns:a16="http://schemas.microsoft.com/office/drawing/2014/main" id="{C39C5398-BD50-0D1E-D390-498B88E058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2412053998"/>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mpty slide 3">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08C30D5A-0F5F-0C63-1A2C-9AB7B43F602B}"/>
              </a:ext>
            </a:extLst>
          </p:cNvPr>
          <p:cNvSpPr>
            <a:spLocks noGrp="1"/>
          </p:cNvSpPr>
          <p:nvPr>
            <p:ph type="body" sz="quarter" idx="11" hasCustomPrompt="1"/>
          </p:nvPr>
        </p:nvSpPr>
        <p:spPr>
          <a:xfrm>
            <a:off x="535975" y="615192"/>
            <a:ext cx="8705997" cy="877705"/>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pic>
        <p:nvPicPr>
          <p:cNvPr id="5" name="Picture 2">
            <a:extLst>
              <a:ext uri="{FF2B5EF4-FFF2-40B4-BE49-F238E27FC236}">
                <a16:creationId xmlns:a16="http://schemas.microsoft.com/office/drawing/2014/main" id="{37AD6377-61B2-5C0A-3D96-A762D3F2AF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615193"/>
            <a:ext cx="834293" cy="562461"/>
          </a:xfrm>
          <a:prstGeom prst="rect">
            <a:avLst/>
          </a:prstGeom>
        </p:spPr>
      </p:pic>
    </p:spTree>
    <p:extLst>
      <p:ext uri="{BB962C8B-B14F-4D97-AF65-F5344CB8AC3E}">
        <p14:creationId xmlns:p14="http://schemas.microsoft.com/office/powerpoint/2010/main" val="3255706027"/>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Empty slide 3">
    <p:spTree>
      <p:nvGrpSpPr>
        <p:cNvPr id="1" name=""/>
        <p:cNvGrpSpPr/>
        <p:nvPr/>
      </p:nvGrpSpPr>
      <p:grpSpPr>
        <a:xfrm>
          <a:off x="0" y="0"/>
          <a:ext cx="0" cy="0"/>
          <a:chOff x="0" y="0"/>
          <a:chExt cx="0" cy="0"/>
        </a:xfrm>
      </p:grpSpPr>
      <p:sp>
        <p:nvSpPr>
          <p:cNvPr id="7" name="Forme libre 6">
            <a:extLst>
              <a:ext uri="{FF2B5EF4-FFF2-40B4-BE49-F238E27FC236}">
                <a16:creationId xmlns:a16="http://schemas.microsoft.com/office/drawing/2014/main" id="{594C3E6D-1D3F-384D-8B29-097ACD1B35AC}"/>
              </a:ext>
            </a:extLst>
          </p:cNvPr>
          <p:cNvSpPr/>
          <p:nvPr userDrawn="1"/>
        </p:nvSpPr>
        <p:spPr>
          <a:xfrm>
            <a:off x="-41031" y="5443573"/>
            <a:ext cx="12274061" cy="1623646"/>
          </a:xfrm>
          <a:custGeom>
            <a:avLst/>
            <a:gdLst>
              <a:gd name="connsiteX0" fmla="*/ 17584 w 12274061"/>
              <a:gd name="connsiteY0" fmla="*/ 339969 h 1623646"/>
              <a:gd name="connsiteX1" fmla="*/ 1494692 w 12274061"/>
              <a:gd name="connsiteY1" fmla="*/ 58615 h 1623646"/>
              <a:gd name="connsiteX2" fmla="*/ 3065584 w 12274061"/>
              <a:gd name="connsiteY2" fmla="*/ 339969 h 1623646"/>
              <a:gd name="connsiteX3" fmla="*/ 4589584 w 12274061"/>
              <a:gd name="connsiteY3" fmla="*/ 58615 h 1623646"/>
              <a:gd name="connsiteX4" fmla="*/ 6142892 w 12274061"/>
              <a:gd name="connsiteY4" fmla="*/ 345831 h 1623646"/>
              <a:gd name="connsiteX5" fmla="*/ 7678615 w 12274061"/>
              <a:gd name="connsiteY5" fmla="*/ 64477 h 1623646"/>
              <a:gd name="connsiteX6" fmla="*/ 9179169 w 12274061"/>
              <a:gd name="connsiteY6" fmla="*/ 339969 h 1623646"/>
              <a:gd name="connsiteX7" fmla="*/ 10486292 w 12274061"/>
              <a:gd name="connsiteY7" fmla="*/ 0 h 1623646"/>
              <a:gd name="connsiteX8" fmla="*/ 12274061 w 12274061"/>
              <a:gd name="connsiteY8" fmla="*/ 334108 h 1623646"/>
              <a:gd name="connsiteX9" fmla="*/ 12274061 w 12274061"/>
              <a:gd name="connsiteY9" fmla="*/ 1623646 h 1623646"/>
              <a:gd name="connsiteX10" fmla="*/ 0 w 12274061"/>
              <a:gd name="connsiteY10" fmla="*/ 1623646 h 1623646"/>
              <a:gd name="connsiteX11" fmla="*/ 17584 w 12274061"/>
              <a:gd name="connsiteY11" fmla="*/ 339969 h 16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74061" h="1623646">
                <a:moveTo>
                  <a:pt x="17584" y="339969"/>
                </a:moveTo>
                <a:lnTo>
                  <a:pt x="1494692" y="58615"/>
                </a:lnTo>
                <a:lnTo>
                  <a:pt x="3065584" y="339969"/>
                </a:lnTo>
                <a:lnTo>
                  <a:pt x="4589584" y="58615"/>
                </a:lnTo>
                <a:lnTo>
                  <a:pt x="6142892" y="345831"/>
                </a:lnTo>
                <a:lnTo>
                  <a:pt x="7678615" y="64477"/>
                </a:lnTo>
                <a:lnTo>
                  <a:pt x="9179169" y="339969"/>
                </a:lnTo>
                <a:lnTo>
                  <a:pt x="10486292" y="0"/>
                </a:lnTo>
                <a:lnTo>
                  <a:pt x="12274061" y="334108"/>
                </a:lnTo>
                <a:lnTo>
                  <a:pt x="12274061" y="1623646"/>
                </a:lnTo>
                <a:lnTo>
                  <a:pt x="0" y="1623646"/>
                </a:lnTo>
                <a:lnTo>
                  <a:pt x="17584" y="339969"/>
                </a:lnTo>
                <a:close/>
              </a:path>
            </a:pathLst>
          </a:custGeom>
          <a:solidFill>
            <a:srgbClr val="34BF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7A8A6B2C-9DC2-8D4C-95E3-7574001ED514}"/>
              </a:ext>
            </a:extLst>
          </p:cNvPr>
          <p:cNvSpPr/>
          <p:nvPr userDrawn="1"/>
        </p:nvSpPr>
        <p:spPr>
          <a:xfrm>
            <a:off x="392722" y="406400"/>
            <a:ext cx="11406557" cy="493776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2" name="Groupe 11">
            <a:extLst>
              <a:ext uri="{FF2B5EF4-FFF2-40B4-BE49-F238E27FC236}">
                <a16:creationId xmlns:a16="http://schemas.microsoft.com/office/drawing/2014/main" id="{9D52CB3D-DCCB-F54A-9F74-DADBCE5DEC16}"/>
              </a:ext>
            </a:extLst>
          </p:cNvPr>
          <p:cNvGrpSpPr/>
          <p:nvPr userDrawn="1"/>
        </p:nvGrpSpPr>
        <p:grpSpPr>
          <a:xfrm>
            <a:off x="9529626" y="4248783"/>
            <a:ext cx="2290168" cy="2290168"/>
            <a:chOff x="10135645" y="4833257"/>
            <a:chExt cx="1452147" cy="1452147"/>
          </a:xfrm>
        </p:grpSpPr>
        <p:sp>
          <p:nvSpPr>
            <p:cNvPr id="13" name="Ellipse 12">
              <a:extLst>
                <a:ext uri="{FF2B5EF4-FFF2-40B4-BE49-F238E27FC236}">
                  <a16:creationId xmlns:a16="http://schemas.microsoft.com/office/drawing/2014/main" id="{93221945-189B-5949-9011-E8DB78D84786}"/>
                </a:ext>
              </a:extLst>
            </p:cNvPr>
            <p:cNvSpPr/>
            <p:nvPr/>
          </p:nvSpPr>
          <p:spPr>
            <a:xfrm>
              <a:off x="10135645" y="4833257"/>
              <a:ext cx="1452147" cy="1452147"/>
            </a:xfrm>
            <a:prstGeom prst="ellipse">
              <a:avLst/>
            </a:prstGeom>
            <a:noFill/>
            <a:ln w="254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EA6289DC-A701-0A4C-8FF7-E282889EF9CA}"/>
                </a:ext>
              </a:extLst>
            </p:cNvPr>
            <p:cNvPicPr>
              <a:picLocks noChangeAspect="1"/>
            </p:cNvPicPr>
            <p:nvPr/>
          </p:nvPicPr>
          <p:blipFill>
            <a:blip r:embed="rId2"/>
            <a:stretch>
              <a:fillRect/>
            </a:stretch>
          </p:blipFill>
          <p:spPr>
            <a:xfrm>
              <a:off x="10235135" y="4932747"/>
              <a:ext cx="1253166" cy="1253166"/>
            </a:xfrm>
            <a:prstGeom prst="rect">
              <a:avLst/>
            </a:prstGeom>
          </p:spPr>
        </p:pic>
      </p:grpSp>
      <p:pic>
        <p:nvPicPr>
          <p:cNvPr id="16" name="Image 15">
            <a:extLst>
              <a:ext uri="{FF2B5EF4-FFF2-40B4-BE49-F238E27FC236}">
                <a16:creationId xmlns:a16="http://schemas.microsoft.com/office/drawing/2014/main" id="{3096DBAD-B98D-4A4C-9666-3886410F06F6}"/>
              </a:ext>
            </a:extLst>
          </p:cNvPr>
          <p:cNvPicPr>
            <a:picLocks noChangeAspect="1"/>
          </p:cNvPicPr>
          <p:nvPr userDrawn="1"/>
        </p:nvPicPr>
        <p:blipFill>
          <a:blip r:embed="rId3"/>
          <a:stretch>
            <a:fillRect/>
          </a:stretch>
        </p:blipFill>
        <p:spPr>
          <a:xfrm>
            <a:off x="641163" y="569483"/>
            <a:ext cx="1292012" cy="870704"/>
          </a:xfrm>
          <a:prstGeom prst="rect">
            <a:avLst/>
          </a:prstGeom>
        </p:spPr>
      </p:pic>
      <p:sp>
        <p:nvSpPr>
          <p:cNvPr id="17" name="Text Placeholder 12">
            <a:extLst>
              <a:ext uri="{FF2B5EF4-FFF2-40B4-BE49-F238E27FC236}">
                <a16:creationId xmlns:a16="http://schemas.microsoft.com/office/drawing/2014/main" id="{DE6198CD-D34F-C94D-9937-E54F1C618811}"/>
              </a:ext>
            </a:extLst>
          </p:cNvPr>
          <p:cNvSpPr>
            <a:spLocks noGrp="1"/>
          </p:cNvSpPr>
          <p:nvPr>
            <p:ph type="body" sz="quarter" idx="11" hasCustomPrompt="1"/>
          </p:nvPr>
        </p:nvSpPr>
        <p:spPr>
          <a:xfrm>
            <a:off x="2181616" y="588469"/>
            <a:ext cx="8705997" cy="877705"/>
          </a:xfrm>
          <a:prstGeom prst="rect">
            <a:avLst/>
          </a:prstGeom>
        </p:spPr>
        <p:txBody>
          <a:bodyPr/>
          <a:lstStyle>
            <a:lvl1pPr marL="0" indent="0">
              <a:buNone/>
              <a:defRPr sz="2000" b="1" i="0">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18" name="Text Placeholder 5">
            <a:extLst>
              <a:ext uri="{FF2B5EF4-FFF2-40B4-BE49-F238E27FC236}">
                <a16:creationId xmlns:a16="http://schemas.microsoft.com/office/drawing/2014/main" id="{3DD49B50-90E7-954D-99A0-288D22DE6972}"/>
              </a:ext>
            </a:extLst>
          </p:cNvPr>
          <p:cNvSpPr>
            <a:spLocks noGrp="1"/>
          </p:cNvSpPr>
          <p:nvPr>
            <p:ph type="body" sz="quarter" idx="12" hasCustomPrompt="1"/>
          </p:nvPr>
        </p:nvSpPr>
        <p:spPr>
          <a:xfrm>
            <a:off x="2262477" y="1656001"/>
            <a:ext cx="8625135" cy="3341580"/>
          </a:xfrm>
          <a:prstGeom prst="rect">
            <a:avLst/>
          </a:prstGeom>
        </p:spPr>
        <p:txBody>
          <a:bodyPr/>
          <a:lstStyle>
            <a:lvl1pPr marL="285750" indent="-285750">
              <a:lnSpc>
                <a:spcPct val="110000"/>
              </a:lnSpc>
              <a:spcBef>
                <a:spcPts val="1500"/>
              </a:spcBef>
              <a:spcAft>
                <a:spcPts val="1500"/>
              </a:spcAft>
              <a:buClr>
                <a:schemeClr val="bg2">
                  <a:lumMod val="10000"/>
                </a:schemeClr>
              </a:buClr>
              <a:buFont typeface="Arial" panose="020B0604020202020204" pitchFamily="34" charset="0"/>
              <a:buChar char="•"/>
              <a:defRPr sz="1400" b="0" i="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sp>
        <p:nvSpPr>
          <p:cNvPr id="19" name="Text Placeholder 12">
            <a:extLst>
              <a:ext uri="{FF2B5EF4-FFF2-40B4-BE49-F238E27FC236}">
                <a16:creationId xmlns:a16="http://schemas.microsoft.com/office/drawing/2014/main" id="{43421D67-1276-3A46-937C-329CC5AA486B}"/>
              </a:ext>
            </a:extLst>
          </p:cNvPr>
          <p:cNvSpPr>
            <a:spLocks noGrp="1"/>
          </p:cNvSpPr>
          <p:nvPr>
            <p:ph type="body" sz="quarter" idx="13" hasCustomPrompt="1"/>
          </p:nvPr>
        </p:nvSpPr>
        <p:spPr>
          <a:xfrm>
            <a:off x="393157" y="6192371"/>
            <a:ext cx="8705997" cy="556442"/>
          </a:xfrm>
          <a:prstGeom prst="rect">
            <a:avLst/>
          </a:prstGeom>
        </p:spPr>
        <p:txBody>
          <a:bodyPr/>
          <a:lstStyle>
            <a:lvl1pPr marL="0" indent="0">
              <a:buNone/>
              <a:defRPr sz="3200" b="1" i="0">
                <a:solidFill>
                  <a:schemeClr val="bg1"/>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22" name="Picture Placeholder 7">
            <a:extLst>
              <a:ext uri="{FF2B5EF4-FFF2-40B4-BE49-F238E27FC236}">
                <a16:creationId xmlns:a16="http://schemas.microsoft.com/office/drawing/2014/main" id="{58BDC9A0-EB9F-E945-941F-FEF36D4A6292}"/>
              </a:ext>
            </a:extLst>
          </p:cNvPr>
          <p:cNvSpPr>
            <a:spLocks noGrp="1"/>
          </p:cNvSpPr>
          <p:nvPr>
            <p:ph type="pic" sz="quarter" idx="14"/>
          </p:nvPr>
        </p:nvSpPr>
        <p:spPr>
          <a:xfrm>
            <a:off x="0" y="0"/>
            <a:ext cx="4205288" cy="3730765"/>
          </a:xfrm>
          <a:prstGeom prst="rect">
            <a:avLst/>
          </a:prstGeom>
        </p:spPr>
        <p:txBody>
          <a:bodyPr/>
          <a:lstStyle/>
          <a:p>
            <a:endParaRPr lang="en-PT"/>
          </a:p>
        </p:txBody>
      </p:sp>
    </p:spTree>
    <p:extLst>
      <p:ext uri="{BB962C8B-B14F-4D97-AF65-F5344CB8AC3E}">
        <p14:creationId xmlns:p14="http://schemas.microsoft.com/office/powerpoint/2010/main" val="2798279925"/>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0925D4-B5B2-7942-D853-9EB33C8A0C30}"/>
              </a:ext>
            </a:extLst>
          </p:cNvPr>
          <p:cNvSpPr/>
          <p:nvPr userDrawn="1"/>
        </p:nvSpPr>
        <p:spPr>
          <a:xfrm>
            <a:off x="-1" y="0"/>
            <a:ext cx="12192000" cy="6858000"/>
          </a:xfrm>
          <a:prstGeom prst="rect">
            <a:avLst/>
          </a:pr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12" name="Picture Placeholder 11">
            <a:extLst>
              <a:ext uri="{FF2B5EF4-FFF2-40B4-BE49-F238E27FC236}">
                <a16:creationId xmlns:a16="http://schemas.microsoft.com/office/drawing/2014/main" id="{7051C46E-E90A-EBAF-FF00-BBD9647FB758}"/>
              </a:ext>
            </a:extLst>
          </p:cNvPr>
          <p:cNvSpPr>
            <a:spLocks noGrp="1"/>
          </p:cNvSpPr>
          <p:nvPr>
            <p:ph type="pic" sz="quarter" idx="12"/>
          </p:nvPr>
        </p:nvSpPr>
        <p:spPr>
          <a:xfrm>
            <a:off x="8192430" y="1"/>
            <a:ext cx="3999570" cy="6856783"/>
          </a:xfrm>
          <a:custGeom>
            <a:avLst/>
            <a:gdLst>
              <a:gd name="connsiteX0" fmla="*/ 3999570 w 3999570"/>
              <a:gd name="connsiteY0" fmla="*/ 0 h 6856783"/>
              <a:gd name="connsiteX1" fmla="*/ 3999570 w 3999570"/>
              <a:gd name="connsiteY1" fmla="*/ 6856783 h 6856783"/>
              <a:gd name="connsiteX2" fmla="*/ 0 w 3999570"/>
              <a:gd name="connsiteY2" fmla="*/ 3428392 h 6856783"/>
            </a:gdLst>
            <a:ahLst/>
            <a:cxnLst>
              <a:cxn ang="0">
                <a:pos x="connsiteX0" y="connsiteY0"/>
              </a:cxn>
              <a:cxn ang="0">
                <a:pos x="connsiteX1" y="connsiteY1"/>
              </a:cxn>
              <a:cxn ang="0">
                <a:pos x="connsiteX2" y="connsiteY2"/>
              </a:cxn>
            </a:cxnLst>
            <a:rect l="l" t="t" r="r" b="b"/>
            <a:pathLst>
              <a:path w="3999570" h="6856783">
                <a:moveTo>
                  <a:pt x="3999570" y="0"/>
                </a:moveTo>
                <a:lnTo>
                  <a:pt x="3999570" y="6856783"/>
                </a:lnTo>
                <a:lnTo>
                  <a:pt x="0" y="3428392"/>
                </a:lnTo>
                <a:close/>
              </a:path>
            </a:pathLst>
          </a:custGeom>
        </p:spPr>
        <p:txBody>
          <a:bodyPr wrap="square">
            <a:noAutofit/>
          </a:bodyPr>
          <a:lstStyle/>
          <a:p>
            <a:endParaRPr lang="en-PT"/>
          </a:p>
        </p:txBody>
      </p:sp>
      <p:sp>
        <p:nvSpPr>
          <p:cNvPr id="2" name="Triangle 1">
            <a:extLst>
              <a:ext uri="{FF2B5EF4-FFF2-40B4-BE49-F238E27FC236}">
                <a16:creationId xmlns:a16="http://schemas.microsoft.com/office/drawing/2014/main" id="{76C4DB22-310D-7436-29B3-57C4CB76A947}"/>
              </a:ext>
            </a:extLst>
          </p:cNvPr>
          <p:cNvSpPr/>
          <p:nvPr userDrawn="1"/>
        </p:nvSpPr>
        <p:spPr>
          <a:xfrm rot="5400000">
            <a:off x="-1428606" y="1429823"/>
            <a:ext cx="6856783" cy="39995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pic>
        <p:nvPicPr>
          <p:cNvPr id="8" name="Picture 7">
            <a:extLst>
              <a:ext uri="{FF2B5EF4-FFF2-40B4-BE49-F238E27FC236}">
                <a16:creationId xmlns:a16="http://schemas.microsoft.com/office/drawing/2014/main" id="{36961A42-070C-88BC-4B9F-76D7FDDBF9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1437" y="2633074"/>
            <a:ext cx="2116051" cy="1426592"/>
          </a:xfrm>
          <a:prstGeom prst="rect">
            <a:avLst/>
          </a:prstGeom>
        </p:spPr>
      </p:pic>
      <p:sp>
        <p:nvSpPr>
          <p:cNvPr id="10" name="Text Placeholder 9">
            <a:extLst>
              <a:ext uri="{FF2B5EF4-FFF2-40B4-BE49-F238E27FC236}">
                <a16:creationId xmlns:a16="http://schemas.microsoft.com/office/drawing/2014/main" id="{23A6DC04-B580-F515-55F9-3C9D1C72BEDF}"/>
              </a:ext>
            </a:extLst>
          </p:cNvPr>
          <p:cNvSpPr>
            <a:spLocks noGrp="1"/>
          </p:cNvSpPr>
          <p:nvPr>
            <p:ph type="body" sz="quarter" idx="38" hasCustomPrompt="1"/>
          </p:nvPr>
        </p:nvSpPr>
        <p:spPr>
          <a:xfrm>
            <a:off x="4693337" y="2630307"/>
            <a:ext cx="2804940" cy="1429359"/>
          </a:xfrm>
          <a:prstGeom prst="rect">
            <a:avLst/>
          </a:prstGeom>
        </p:spPr>
        <p:txBody>
          <a:bodyPr/>
          <a:lstStyle>
            <a:lvl1pPr marL="0" indent="0" algn="ctr">
              <a:buNone/>
              <a:defRPr sz="4800" b="1">
                <a:solidFill>
                  <a:schemeClr val="bg1"/>
                </a:solidFill>
                <a:latin typeface="Aptos" panose="020B0004020202020204" pitchFamily="34" charset="0"/>
                <a:ea typeface="Verdana" panose="020B0604030504040204" pitchFamily="34" charset="0"/>
                <a:cs typeface="Verdana" panose="020B0604030504040204" pitchFamily="34" charset="0"/>
              </a:defRPr>
            </a:lvl1pPr>
          </a:lstStyle>
          <a:p>
            <a:pPr lvl="0"/>
            <a:r>
              <a:rPr lang="en-PT"/>
              <a:t>THANK YOU!</a:t>
            </a:r>
          </a:p>
        </p:txBody>
      </p:sp>
    </p:spTree>
    <p:extLst>
      <p:ext uri="{BB962C8B-B14F-4D97-AF65-F5344CB8AC3E}">
        <p14:creationId xmlns:p14="http://schemas.microsoft.com/office/powerpoint/2010/main" val="9999292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 Partners slide">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F9AC976-AAE6-721A-BA93-351B5E983ACA}"/>
              </a:ext>
            </a:extLst>
          </p:cNvPr>
          <p:cNvSpPr/>
          <p:nvPr userDrawn="1"/>
        </p:nvSpPr>
        <p:spPr>
          <a:xfrm>
            <a:off x="0" y="4839908"/>
            <a:ext cx="2525486" cy="2018093"/>
          </a:xfrm>
          <a:custGeom>
            <a:avLst/>
            <a:gdLst>
              <a:gd name="connsiteX0" fmla="*/ 914724 w 3317882"/>
              <a:gd name="connsiteY0" fmla="*/ 0 h 2651289"/>
              <a:gd name="connsiteX1" fmla="*/ 3317882 w 3317882"/>
              <a:gd name="connsiteY1" fmla="*/ 2403158 h 2651289"/>
              <a:gd name="connsiteX2" fmla="*/ 3305475 w 3317882"/>
              <a:gd name="connsiteY2" fmla="*/ 2648868 h 2651289"/>
              <a:gd name="connsiteX3" fmla="*/ 3305105 w 3317882"/>
              <a:gd name="connsiteY3" fmla="*/ 2651289 h 2651289"/>
              <a:gd name="connsiteX4" fmla="*/ 0 w 3317882"/>
              <a:gd name="connsiteY4" fmla="*/ 2651289 h 2651289"/>
              <a:gd name="connsiteX5" fmla="*/ 0 w 3317882"/>
              <a:gd name="connsiteY5" fmla="*/ 181280 h 2651289"/>
              <a:gd name="connsiteX6" fmla="*/ 200098 w 3317882"/>
              <a:gd name="connsiteY6" fmla="*/ 108041 h 2651289"/>
              <a:gd name="connsiteX7" fmla="*/ 914724 w 3317882"/>
              <a:gd name="connsiteY7" fmla="*/ 0 h 265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7882" h="2651289">
                <a:moveTo>
                  <a:pt x="914724" y="0"/>
                </a:moveTo>
                <a:cubicBezTo>
                  <a:pt x="2241953" y="0"/>
                  <a:pt x="3317882" y="1075930"/>
                  <a:pt x="3317882" y="2403158"/>
                </a:cubicBezTo>
                <a:cubicBezTo>
                  <a:pt x="3317882" y="2486110"/>
                  <a:pt x="3313679" y="2568081"/>
                  <a:pt x="3305475" y="2648868"/>
                </a:cubicBezTo>
                <a:lnTo>
                  <a:pt x="3305105" y="2651289"/>
                </a:lnTo>
                <a:lnTo>
                  <a:pt x="0" y="2651289"/>
                </a:lnTo>
                <a:lnTo>
                  <a:pt x="0" y="181280"/>
                </a:lnTo>
                <a:lnTo>
                  <a:pt x="200098" y="108041"/>
                </a:lnTo>
                <a:cubicBezTo>
                  <a:pt x="425849" y="37826"/>
                  <a:pt x="665869" y="0"/>
                  <a:pt x="914724" y="0"/>
                </a:cubicBezTo>
                <a:close/>
              </a:path>
            </a:pathLst>
          </a:cu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T">
              <a:highlight>
                <a:srgbClr val="6EAAB4"/>
              </a:highlight>
            </a:endParaRPr>
          </a:p>
        </p:txBody>
      </p:sp>
      <p:sp>
        <p:nvSpPr>
          <p:cNvPr id="12" name="Picture Placeholder 11">
            <a:extLst>
              <a:ext uri="{FF2B5EF4-FFF2-40B4-BE49-F238E27FC236}">
                <a16:creationId xmlns:a16="http://schemas.microsoft.com/office/drawing/2014/main" id="{7051C46E-E90A-EBAF-FF00-BBD9647FB758}"/>
              </a:ext>
            </a:extLst>
          </p:cNvPr>
          <p:cNvSpPr>
            <a:spLocks noGrp="1"/>
          </p:cNvSpPr>
          <p:nvPr>
            <p:ph type="pic" sz="quarter" idx="12"/>
          </p:nvPr>
        </p:nvSpPr>
        <p:spPr>
          <a:xfrm>
            <a:off x="8192430" y="1"/>
            <a:ext cx="3999570" cy="6856783"/>
          </a:xfrm>
          <a:custGeom>
            <a:avLst/>
            <a:gdLst>
              <a:gd name="connsiteX0" fmla="*/ 3999570 w 3999570"/>
              <a:gd name="connsiteY0" fmla="*/ 0 h 6856783"/>
              <a:gd name="connsiteX1" fmla="*/ 3999570 w 3999570"/>
              <a:gd name="connsiteY1" fmla="*/ 6856783 h 6856783"/>
              <a:gd name="connsiteX2" fmla="*/ 0 w 3999570"/>
              <a:gd name="connsiteY2" fmla="*/ 3428392 h 6856783"/>
            </a:gdLst>
            <a:ahLst/>
            <a:cxnLst>
              <a:cxn ang="0">
                <a:pos x="connsiteX0" y="connsiteY0"/>
              </a:cxn>
              <a:cxn ang="0">
                <a:pos x="connsiteX1" y="connsiteY1"/>
              </a:cxn>
              <a:cxn ang="0">
                <a:pos x="connsiteX2" y="connsiteY2"/>
              </a:cxn>
            </a:cxnLst>
            <a:rect l="l" t="t" r="r" b="b"/>
            <a:pathLst>
              <a:path w="3999570" h="6856783">
                <a:moveTo>
                  <a:pt x="3999570" y="0"/>
                </a:moveTo>
                <a:lnTo>
                  <a:pt x="3999570" y="6856783"/>
                </a:lnTo>
                <a:lnTo>
                  <a:pt x="0" y="3428392"/>
                </a:lnTo>
                <a:close/>
              </a:path>
            </a:pathLst>
          </a:custGeom>
        </p:spPr>
        <p:txBody>
          <a:bodyPr wrap="square">
            <a:noAutofit/>
          </a:bodyPr>
          <a:lstStyle/>
          <a:p>
            <a:endParaRPr lang="en-PT"/>
          </a:p>
        </p:txBody>
      </p:sp>
      <p:sp>
        <p:nvSpPr>
          <p:cNvPr id="14" name="Triangle 13">
            <a:extLst>
              <a:ext uri="{FF2B5EF4-FFF2-40B4-BE49-F238E27FC236}">
                <a16:creationId xmlns:a16="http://schemas.microsoft.com/office/drawing/2014/main" id="{707BCE4E-4FC6-B357-1E3F-C6E7FAD7C958}"/>
              </a:ext>
            </a:extLst>
          </p:cNvPr>
          <p:cNvSpPr/>
          <p:nvPr userDrawn="1"/>
        </p:nvSpPr>
        <p:spPr>
          <a:xfrm rot="5400000">
            <a:off x="164024" y="-164026"/>
            <a:ext cx="2630307" cy="2958358"/>
          </a:xfrm>
          <a:custGeom>
            <a:avLst/>
            <a:gdLst>
              <a:gd name="connsiteX0" fmla="*/ 0 w 3425802"/>
              <a:gd name="connsiteY0" fmla="*/ 2953278 h 2953278"/>
              <a:gd name="connsiteX1" fmla="*/ 1712901 w 3425802"/>
              <a:gd name="connsiteY1" fmla="*/ 0 h 2953278"/>
              <a:gd name="connsiteX2" fmla="*/ 3425802 w 3425802"/>
              <a:gd name="connsiteY2" fmla="*/ 2953278 h 2953278"/>
              <a:gd name="connsiteX3" fmla="*/ 0 w 3425802"/>
              <a:gd name="connsiteY3" fmla="*/ 2953278 h 2953278"/>
              <a:gd name="connsiteX0" fmla="*/ 0 w 1917042"/>
              <a:gd name="connsiteY0" fmla="*/ 2941848 h 2953278"/>
              <a:gd name="connsiteX1" fmla="*/ 204141 w 1917042"/>
              <a:gd name="connsiteY1" fmla="*/ 0 h 2953278"/>
              <a:gd name="connsiteX2" fmla="*/ 1917042 w 1917042"/>
              <a:gd name="connsiteY2" fmla="*/ 2953278 h 2953278"/>
              <a:gd name="connsiteX3" fmla="*/ 0 w 1917042"/>
              <a:gd name="connsiteY3" fmla="*/ 2941848 h 2953278"/>
              <a:gd name="connsiteX0" fmla="*/ 0 w 1757022"/>
              <a:gd name="connsiteY0" fmla="*/ 2907558 h 2953278"/>
              <a:gd name="connsiteX1" fmla="*/ 44121 w 1757022"/>
              <a:gd name="connsiteY1" fmla="*/ 0 h 2953278"/>
              <a:gd name="connsiteX2" fmla="*/ 1757022 w 1757022"/>
              <a:gd name="connsiteY2" fmla="*/ 2953278 h 2953278"/>
              <a:gd name="connsiteX3" fmla="*/ 0 w 1757022"/>
              <a:gd name="connsiteY3" fmla="*/ 2907558 h 2953278"/>
              <a:gd name="connsiteX0" fmla="*/ 0 w 1714688"/>
              <a:gd name="connsiteY0" fmla="*/ 2958358 h 2958358"/>
              <a:gd name="connsiteX1" fmla="*/ 1787 w 1714688"/>
              <a:gd name="connsiteY1" fmla="*/ 0 h 2958358"/>
              <a:gd name="connsiteX2" fmla="*/ 1714688 w 1714688"/>
              <a:gd name="connsiteY2" fmla="*/ 2953278 h 2958358"/>
              <a:gd name="connsiteX3" fmla="*/ 0 w 1714688"/>
              <a:gd name="connsiteY3" fmla="*/ 2958358 h 2958358"/>
            </a:gdLst>
            <a:ahLst/>
            <a:cxnLst>
              <a:cxn ang="0">
                <a:pos x="connsiteX0" y="connsiteY0"/>
              </a:cxn>
              <a:cxn ang="0">
                <a:pos x="connsiteX1" y="connsiteY1"/>
              </a:cxn>
              <a:cxn ang="0">
                <a:pos x="connsiteX2" y="connsiteY2"/>
              </a:cxn>
              <a:cxn ang="0">
                <a:pos x="connsiteX3" y="connsiteY3"/>
              </a:cxn>
            </a:cxnLst>
            <a:rect l="l" t="t" r="r" b="b"/>
            <a:pathLst>
              <a:path w="1714688" h="2958358">
                <a:moveTo>
                  <a:pt x="0" y="2958358"/>
                </a:moveTo>
                <a:cubicBezTo>
                  <a:pt x="596" y="1972239"/>
                  <a:pt x="1191" y="986119"/>
                  <a:pt x="1787" y="0"/>
                </a:cubicBezTo>
                <a:lnTo>
                  <a:pt x="1714688" y="2953278"/>
                </a:lnTo>
                <a:lnTo>
                  <a:pt x="0" y="2958358"/>
                </a:lnTo>
                <a:close/>
              </a:path>
            </a:pathLst>
          </a:custGeom>
          <a:solidFill>
            <a:srgbClr val="005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highlight>
                <a:srgbClr val="008C7D"/>
              </a:highlight>
            </a:endParaRPr>
          </a:p>
        </p:txBody>
      </p:sp>
    </p:spTree>
    <p:extLst>
      <p:ext uri="{BB962C8B-B14F-4D97-AF65-F5344CB8AC3E}">
        <p14:creationId xmlns:p14="http://schemas.microsoft.com/office/powerpoint/2010/main" val="32760078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hank you - Partners slide">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F9AC976-AAE6-721A-BA93-351B5E983ACA}"/>
              </a:ext>
            </a:extLst>
          </p:cNvPr>
          <p:cNvSpPr/>
          <p:nvPr userDrawn="1"/>
        </p:nvSpPr>
        <p:spPr>
          <a:xfrm>
            <a:off x="0" y="4839908"/>
            <a:ext cx="2525486" cy="2018093"/>
          </a:xfrm>
          <a:custGeom>
            <a:avLst/>
            <a:gdLst>
              <a:gd name="connsiteX0" fmla="*/ 914724 w 3317882"/>
              <a:gd name="connsiteY0" fmla="*/ 0 h 2651289"/>
              <a:gd name="connsiteX1" fmla="*/ 3317882 w 3317882"/>
              <a:gd name="connsiteY1" fmla="*/ 2403158 h 2651289"/>
              <a:gd name="connsiteX2" fmla="*/ 3305475 w 3317882"/>
              <a:gd name="connsiteY2" fmla="*/ 2648868 h 2651289"/>
              <a:gd name="connsiteX3" fmla="*/ 3305105 w 3317882"/>
              <a:gd name="connsiteY3" fmla="*/ 2651289 h 2651289"/>
              <a:gd name="connsiteX4" fmla="*/ 0 w 3317882"/>
              <a:gd name="connsiteY4" fmla="*/ 2651289 h 2651289"/>
              <a:gd name="connsiteX5" fmla="*/ 0 w 3317882"/>
              <a:gd name="connsiteY5" fmla="*/ 181280 h 2651289"/>
              <a:gd name="connsiteX6" fmla="*/ 200098 w 3317882"/>
              <a:gd name="connsiteY6" fmla="*/ 108041 h 2651289"/>
              <a:gd name="connsiteX7" fmla="*/ 914724 w 3317882"/>
              <a:gd name="connsiteY7" fmla="*/ 0 h 265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7882" h="2651289">
                <a:moveTo>
                  <a:pt x="914724" y="0"/>
                </a:moveTo>
                <a:cubicBezTo>
                  <a:pt x="2241953" y="0"/>
                  <a:pt x="3317882" y="1075930"/>
                  <a:pt x="3317882" y="2403158"/>
                </a:cubicBezTo>
                <a:cubicBezTo>
                  <a:pt x="3317882" y="2486110"/>
                  <a:pt x="3313679" y="2568081"/>
                  <a:pt x="3305475" y="2648868"/>
                </a:cubicBezTo>
                <a:lnTo>
                  <a:pt x="3305105" y="2651289"/>
                </a:lnTo>
                <a:lnTo>
                  <a:pt x="0" y="2651289"/>
                </a:lnTo>
                <a:lnTo>
                  <a:pt x="0" y="181280"/>
                </a:lnTo>
                <a:lnTo>
                  <a:pt x="200098" y="108041"/>
                </a:lnTo>
                <a:cubicBezTo>
                  <a:pt x="425849" y="37826"/>
                  <a:pt x="665869" y="0"/>
                  <a:pt x="914724" y="0"/>
                </a:cubicBezTo>
                <a:close/>
              </a:path>
            </a:pathLst>
          </a:cu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T">
              <a:highlight>
                <a:srgbClr val="6EAAB4"/>
              </a:highlight>
            </a:endParaRPr>
          </a:p>
        </p:txBody>
      </p:sp>
      <p:sp>
        <p:nvSpPr>
          <p:cNvPr id="12" name="Picture Placeholder 11">
            <a:extLst>
              <a:ext uri="{FF2B5EF4-FFF2-40B4-BE49-F238E27FC236}">
                <a16:creationId xmlns:a16="http://schemas.microsoft.com/office/drawing/2014/main" id="{7051C46E-E90A-EBAF-FF00-BBD9647FB758}"/>
              </a:ext>
            </a:extLst>
          </p:cNvPr>
          <p:cNvSpPr>
            <a:spLocks noGrp="1"/>
          </p:cNvSpPr>
          <p:nvPr>
            <p:ph type="pic" sz="quarter" idx="12"/>
          </p:nvPr>
        </p:nvSpPr>
        <p:spPr>
          <a:xfrm>
            <a:off x="8192430" y="1"/>
            <a:ext cx="3999570" cy="6856783"/>
          </a:xfrm>
          <a:custGeom>
            <a:avLst/>
            <a:gdLst>
              <a:gd name="connsiteX0" fmla="*/ 3999570 w 3999570"/>
              <a:gd name="connsiteY0" fmla="*/ 0 h 6856783"/>
              <a:gd name="connsiteX1" fmla="*/ 3999570 w 3999570"/>
              <a:gd name="connsiteY1" fmla="*/ 6856783 h 6856783"/>
              <a:gd name="connsiteX2" fmla="*/ 0 w 3999570"/>
              <a:gd name="connsiteY2" fmla="*/ 3428392 h 6856783"/>
            </a:gdLst>
            <a:ahLst/>
            <a:cxnLst>
              <a:cxn ang="0">
                <a:pos x="connsiteX0" y="connsiteY0"/>
              </a:cxn>
              <a:cxn ang="0">
                <a:pos x="connsiteX1" y="connsiteY1"/>
              </a:cxn>
              <a:cxn ang="0">
                <a:pos x="connsiteX2" y="connsiteY2"/>
              </a:cxn>
            </a:cxnLst>
            <a:rect l="l" t="t" r="r" b="b"/>
            <a:pathLst>
              <a:path w="3999570" h="6856783">
                <a:moveTo>
                  <a:pt x="3999570" y="0"/>
                </a:moveTo>
                <a:lnTo>
                  <a:pt x="3999570" y="6856783"/>
                </a:lnTo>
                <a:lnTo>
                  <a:pt x="0" y="3428392"/>
                </a:lnTo>
                <a:close/>
              </a:path>
            </a:pathLst>
          </a:custGeom>
        </p:spPr>
        <p:txBody>
          <a:bodyPr wrap="square">
            <a:noAutofit/>
          </a:bodyPr>
          <a:lstStyle/>
          <a:p>
            <a:endParaRPr lang="en-PT"/>
          </a:p>
        </p:txBody>
      </p:sp>
      <p:pic>
        <p:nvPicPr>
          <p:cNvPr id="8" name="Picture 7">
            <a:extLst>
              <a:ext uri="{FF2B5EF4-FFF2-40B4-BE49-F238E27FC236}">
                <a16:creationId xmlns:a16="http://schemas.microsoft.com/office/drawing/2014/main" id="{36961A42-070C-88BC-4B9F-76D7FDDBF9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91414" y="601857"/>
            <a:ext cx="2116051" cy="1426592"/>
          </a:xfrm>
          <a:prstGeom prst="rect">
            <a:avLst/>
          </a:prstGeom>
        </p:spPr>
      </p:pic>
      <p:sp>
        <p:nvSpPr>
          <p:cNvPr id="5" name="Picture Placeholder 8">
            <a:extLst>
              <a:ext uri="{FF2B5EF4-FFF2-40B4-BE49-F238E27FC236}">
                <a16:creationId xmlns:a16="http://schemas.microsoft.com/office/drawing/2014/main" id="{51AB62FF-C9B8-5256-1917-8E2C07CD0988}"/>
              </a:ext>
            </a:extLst>
          </p:cNvPr>
          <p:cNvSpPr>
            <a:spLocks noGrp="1"/>
          </p:cNvSpPr>
          <p:nvPr>
            <p:ph type="pic" sz="quarter" idx="35" hasCustomPrompt="1"/>
          </p:nvPr>
        </p:nvSpPr>
        <p:spPr>
          <a:xfrm>
            <a:off x="3430338" y="5223942"/>
            <a:ext cx="1252640" cy="1030646"/>
          </a:xfrm>
          <a:prstGeom prst="rect">
            <a:avLst/>
          </a:prstGeo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stStyle>
          <a:p>
            <a:r>
              <a:rPr lang="en-GB"/>
              <a:t>C</a:t>
            </a:r>
            <a:r>
              <a:rPr lang="en-PT"/>
              <a:t>lick to insert partner logo</a:t>
            </a:r>
          </a:p>
        </p:txBody>
      </p:sp>
      <p:sp>
        <p:nvSpPr>
          <p:cNvPr id="6" name="Picture Placeholder 8">
            <a:extLst>
              <a:ext uri="{FF2B5EF4-FFF2-40B4-BE49-F238E27FC236}">
                <a16:creationId xmlns:a16="http://schemas.microsoft.com/office/drawing/2014/main" id="{3DC18387-4431-3B07-EECD-4265C34DCB55}"/>
              </a:ext>
            </a:extLst>
          </p:cNvPr>
          <p:cNvSpPr>
            <a:spLocks noGrp="1"/>
          </p:cNvSpPr>
          <p:nvPr>
            <p:ph type="pic" sz="quarter" idx="36" hasCustomPrompt="1"/>
          </p:nvPr>
        </p:nvSpPr>
        <p:spPr>
          <a:xfrm>
            <a:off x="4793715" y="5223942"/>
            <a:ext cx="1252640" cy="1030646"/>
          </a:xfrm>
          <a:prstGeom prst="rect">
            <a:avLst/>
          </a:prstGeo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stStyle>
          <a:p>
            <a:r>
              <a:rPr lang="en-GB"/>
              <a:t>C</a:t>
            </a:r>
            <a:r>
              <a:rPr lang="en-PT"/>
              <a:t>lick to insert partner logo</a:t>
            </a:r>
          </a:p>
        </p:txBody>
      </p:sp>
      <p:sp>
        <p:nvSpPr>
          <p:cNvPr id="7" name="Picture Placeholder 8">
            <a:extLst>
              <a:ext uri="{FF2B5EF4-FFF2-40B4-BE49-F238E27FC236}">
                <a16:creationId xmlns:a16="http://schemas.microsoft.com/office/drawing/2014/main" id="{4C64B313-C436-F79E-84EF-405CA10037C3}"/>
              </a:ext>
            </a:extLst>
          </p:cNvPr>
          <p:cNvSpPr>
            <a:spLocks noGrp="1"/>
          </p:cNvSpPr>
          <p:nvPr>
            <p:ph type="pic" sz="quarter" idx="37" hasCustomPrompt="1"/>
          </p:nvPr>
        </p:nvSpPr>
        <p:spPr>
          <a:xfrm>
            <a:off x="6157092" y="5223942"/>
            <a:ext cx="1252640" cy="1030646"/>
          </a:xfrm>
          <a:prstGeom prst="rect">
            <a:avLst/>
          </a:prstGeo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stStyle>
          <a:p>
            <a:r>
              <a:rPr lang="en-GB"/>
              <a:t>C</a:t>
            </a:r>
            <a:r>
              <a:rPr lang="en-PT"/>
              <a:t>lick to insert partner logo</a:t>
            </a:r>
          </a:p>
        </p:txBody>
      </p:sp>
      <p:sp>
        <p:nvSpPr>
          <p:cNvPr id="10" name="Text Placeholder 9">
            <a:extLst>
              <a:ext uri="{FF2B5EF4-FFF2-40B4-BE49-F238E27FC236}">
                <a16:creationId xmlns:a16="http://schemas.microsoft.com/office/drawing/2014/main" id="{23A6DC04-B580-F515-55F9-3C9D1C72BEDF}"/>
              </a:ext>
            </a:extLst>
          </p:cNvPr>
          <p:cNvSpPr>
            <a:spLocks noGrp="1"/>
          </p:cNvSpPr>
          <p:nvPr>
            <p:ph type="body" sz="quarter" idx="38" hasCustomPrompt="1"/>
          </p:nvPr>
        </p:nvSpPr>
        <p:spPr>
          <a:xfrm>
            <a:off x="4693337" y="2630307"/>
            <a:ext cx="2804940" cy="1429359"/>
          </a:xfrm>
          <a:prstGeom prst="rect">
            <a:avLst/>
          </a:prstGeom>
        </p:spPr>
        <p:txBody>
          <a:bodyPr/>
          <a:lstStyle>
            <a:lvl1pPr marL="0" indent="0" algn="ctr">
              <a:buNone/>
              <a:defRPr sz="4800" b="1">
                <a:solidFill>
                  <a:srgbClr val="008C7D"/>
                </a:solidFill>
                <a:latin typeface="Aptos" panose="020B0004020202020204" pitchFamily="34" charset="0"/>
                <a:ea typeface="Verdana" panose="020B0604030504040204" pitchFamily="34" charset="0"/>
                <a:cs typeface="Verdana" panose="020B0604030504040204" pitchFamily="34" charset="0"/>
              </a:defRPr>
            </a:lvl1pPr>
          </a:lstStyle>
          <a:p>
            <a:pPr lvl="0"/>
            <a:r>
              <a:rPr lang="en-PT"/>
              <a:t>THANK YOU!</a:t>
            </a:r>
          </a:p>
        </p:txBody>
      </p:sp>
      <p:sp>
        <p:nvSpPr>
          <p:cNvPr id="14" name="Triangle 13">
            <a:extLst>
              <a:ext uri="{FF2B5EF4-FFF2-40B4-BE49-F238E27FC236}">
                <a16:creationId xmlns:a16="http://schemas.microsoft.com/office/drawing/2014/main" id="{707BCE4E-4FC6-B357-1E3F-C6E7FAD7C958}"/>
              </a:ext>
            </a:extLst>
          </p:cNvPr>
          <p:cNvSpPr/>
          <p:nvPr userDrawn="1"/>
        </p:nvSpPr>
        <p:spPr>
          <a:xfrm rot="5400000">
            <a:off x="164024" y="-164026"/>
            <a:ext cx="2630307" cy="2958358"/>
          </a:xfrm>
          <a:custGeom>
            <a:avLst/>
            <a:gdLst>
              <a:gd name="connsiteX0" fmla="*/ 0 w 3425802"/>
              <a:gd name="connsiteY0" fmla="*/ 2953278 h 2953278"/>
              <a:gd name="connsiteX1" fmla="*/ 1712901 w 3425802"/>
              <a:gd name="connsiteY1" fmla="*/ 0 h 2953278"/>
              <a:gd name="connsiteX2" fmla="*/ 3425802 w 3425802"/>
              <a:gd name="connsiteY2" fmla="*/ 2953278 h 2953278"/>
              <a:gd name="connsiteX3" fmla="*/ 0 w 3425802"/>
              <a:gd name="connsiteY3" fmla="*/ 2953278 h 2953278"/>
              <a:gd name="connsiteX0" fmla="*/ 0 w 1917042"/>
              <a:gd name="connsiteY0" fmla="*/ 2941848 h 2953278"/>
              <a:gd name="connsiteX1" fmla="*/ 204141 w 1917042"/>
              <a:gd name="connsiteY1" fmla="*/ 0 h 2953278"/>
              <a:gd name="connsiteX2" fmla="*/ 1917042 w 1917042"/>
              <a:gd name="connsiteY2" fmla="*/ 2953278 h 2953278"/>
              <a:gd name="connsiteX3" fmla="*/ 0 w 1917042"/>
              <a:gd name="connsiteY3" fmla="*/ 2941848 h 2953278"/>
              <a:gd name="connsiteX0" fmla="*/ 0 w 1757022"/>
              <a:gd name="connsiteY0" fmla="*/ 2907558 h 2953278"/>
              <a:gd name="connsiteX1" fmla="*/ 44121 w 1757022"/>
              <a:gd name="connsiteY1" fmla="*/ 0 h 2953278"/>
              <a:gd name="connsiteX2" fmla="*/ 1757022 w 1757022"/>
              <a:gd name="connsiteY2" fmla="*/ 2953278 h 2953278"/>
              <a:gd name="connsiteX3" fmla="*/ 0 w 1757022"/>
              <a:gd name="connsiteY3" fmla="*/ 2907558 h 2953278"/>
              <a:gd name="connsiteX0" fmla="*/ 0 w 1714688"/>
              <a:gd name="connsiteY0" fmla="*/ 2958358 h 2958358"/>
              <a:gd name="connsiteX1" fmla="*/ 1787 w 1714688"/>
              <a:gd name="connsiteY1" fmla="*/ 0 h 2958358"/>
              <a:gd name="connsiteX2" fmla="*/ 1714688 w 1714688"/>
              <a:gd name="connsiteY2" fmla="*/ 2953278 h 2958358"/>
              <a:gd name="connsiteX3" fmla="*/ 0 w 1714688"/>
              <a:gd name="connsiteY3" fmla="*/ 2958358 h 2958358"/>
            </a:gdLst>
            <a:ahLst/>
            <a:cxnLst>
              <a:cxn ang="0">
                <a:pos x="connsiteX0" y="connsiteY0"/>
              </a:cxn>
              <a:cxn ang="0">
                <a:pos x="connsiteX1" y="connsiteY1"/>
              </a:cxn>
              <a:cxn ang="0">
                <a:pos x="connsiteX2" y="connsiteY2"/>
              </a:cxn>
              <a:cxn ang="0">
                <a:pos x="connsiteX3" y="connsiteY3"/>
              </a:cxn>
            </a:cxnLst>
            <a:rect l="l" t="t" r="r" b="b"/>
            <a:pathLst>
              <a:path w="1714688" h="2958358">
                <a:moveTo>
                  <a:pt x="0" y="2958358"/>
                </a:moveTo>
                <a:cubicBezTo>
                  <a:pt x="596" y="1972239"/>
                  <a:pt x="1191" y="986119"/>
                  <a:pt x="1787" y="0"/>
                </a:cubicBezTo>
                <a:lnTo>
                  <a:pt x="1714688" y="2953278"/>
                </a:lnTo>
                <a:lnTo>
                  <a:pt x="0" y="2958358"/>
                </a:lnTo>
                <a:close/>
              </a:path>
            </a:pathLst>
          </a:custGeom>
          <a:solidFill>
            <a:srgbClr val="005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highlight>
                <a:srgbClr val="008C7D"/>
              </a:highlight>
            </a:endParaRPr>
          </a:p>
        </p:txBody>
      </p:sp>
      <p:sp>
        <p:nvSpPr>
          <p:cNvPr id="15" name="Picture Placeholder 8">
            <a:extLst>
              <a:ext uri="{FF2B5EF4-FFF2-40B4-BE49-F238E27FC236}">
                <a16:creationId xmlns:a16="http://schemas.microsoft.com/office/drawing/2014/main" id="{2053F038-E6DB-CECA-EC50-B3B9074C2271}"/>
              </a:ext>
            </a:extLst>
          </p:cNvPr>
          <p:cNvSpPr>
            <a:spLocks noGrp="1"/>
          </p:cNvSpPr>
          <p:nvPr>
            <p:ph type="pic" sz="quarter" idx="39" hasCustomPrompt="1"/>
          </p:nvPr>
        </p:nvSpPr>
        <p:spPr>
          <a:xfrm>
            <a:off x="7520471" y="5223942"/>
            <a:ext cx="1252640" cy="1030646"/>
          </a:xfrm>
          <a:prstGeom prst="rect">
            <a:avLst/>
          </a:prstGeo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stStyle>
          <a:p>
            <a:r>
              <a:rPr lang="en-GB"/>
              <a:t>C</a:t>
            </a:r>
            <a:r>
              <a:rPr lang="en-PT"/>
              <a:t>lick to insert partner logo</a:t>
            </a:r>
          </a:p>
        </p:txBody>
      </p:sp>
    </p:spTree>
    <p:extLst>
      <p:ext uri="{BB962C8B-B14F-4D97-AF65-F5344CB8AC3E}">
        <p14:creationId xmlns:p14="http://schemas.microsoft.com/office/powerpoint/2010/main" val="2363479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39060311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9"/>
        <p:cNvGrpSpPr/>
        <p:nvPr/>
      </p:nvGrpSpPr>
      <p:grpSpPr>
        <a:xfrm>
          <a:off x="0" y="0"/>
          <a:ext cx="0" cy="0"/>
          <a:chOff x="0" y="0"/>
          <a:chExt cx="0" cy="0"/>
        </a:xfrm>
      </p:grpSpPr>
      <p:sp>
        <p:nvSpPr>
          <p:cNvPr id="20" name="Google Shape;20;p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37722083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pic>
        <p:nvPicPr>
          <p:cNvPr id="2" name="그림 1">
            <a:extLst>
              <a:ext uri="{FF2B5EF4-FFF2-40B4-BE49-F238E27FC236}">
                <a16:creationId xmlns:a16="http://schemas.microsoft.com/office/drawing/2014/main" id="{B6FC84A0-2085-DD1B-21E8-E4C62BAE8B76}"/>
              </a:ext>
            </a:extLst>
          </p:cNvPr>
          <p:cNvPicPr>
            <a:picLocks noChangeAspect="1"/>
          </p:cNvPicPr>
          <p:nvPr userDrawn="1"/>
        </p:nvPicPr>
        <p:blipFill>
          <a:blip r:embed="rId2"/>
          <a:srcRect/>
          <a:stretch/>
        </p:blipFill>
        <p:spPr>
          <a:xfrm>
            <a:off x="0" y="0"/>
            <a:ext cx="12193433" cy="6858000"/>
          </a:xfrm>
          <a:prstGeom prst="rect">
            <a:avLst/>
          </a:prstGeom>
        </p:spPr>
      </p:pic>
      <p:sp>
        <p:nvSpPr>
          <p:cNvPr id="26" name="Google Shape;26;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94890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B1796B2F-F300-4F83-D68D-0D87A3118C05}"/>
              </a:ext>
            </a:extLst>
          </p:cNvPr>
          <p:cNvSpPr/>
          <p:nvPr userDrawn="1"/>
        </p:nvSpPr>
        <p:spPr>
          <a:xfrm>
            <a:off x="1" y="0"/>
            <a:ext cx="7521678" cy="6858000"/>
          </a:xfrm>
          <a:custGeom>
            <a:avLst/>
            <a:gdLst>
              <a:gd name="connsiteX0" fmla="*/ 0 w 7521678"/>
              <a:gd name="connsiteY0" fmla="*/ 0 h 6858000"/>
              <a:gd name="connsiteX1" fmla="*/ 6124931 w 7521678"/>
              <a:gd name="connsiteY1" fmla="*/ 0 h 6858000"/>
              <a:gd name="connsiteX2" fmla="*/ 6245834 w 7521678"/>
              <a:gd name="connsiteY2" fmla="*/ 126811 h 6858000"/>
              <a:gd name="connsiteX3" fmla="*/ 7521678 w 7521678"/>
              <a:gd name="connsiteY3" fmla="*/ 3429000 h 6858000"/>
              <a:gd name="connsiteX4" fmla="*/ 6245834 w 7521678"/>
              <a:gd name="connsiteY4" fmla="*/ 6731189 h 6858000"/>
              <a:gd name="connsiteX5" fmla="*/ 6124931 w 7521678"/>
              <a:gd name="connsiteY5" fmla="*/ 6858000 h 6858000"/>
              <a:gd name="connsiteX6" fmla="*/ 0 w 7521678"/>
              <a:gd name="connsiteY6" fmla="*/ 6858000 h 6858000"/>
              <a:gd name="connsiteX7" fmla="*/ 0 w 7521678"/>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21678" h="6858000">
                <a:moveTo>
                  <a:pt x="0" y="0"/>
                </a:moveTo>
                <a:lnTo>
                  <a:pt x="6124931" y="0"/>
                </a:lnTo>
                <a:lnTo>
                  <a:pt x="6245834" y="126811"/>
                </a:lnTo>
                <a:cubicBezTo>
                  <a:pt x="7038538" y="998980"/>
                  <a:pt x="7521678" y="2157568"/>
                  <a:pt x="7521678" y="3429000"/>
                </a:cubicBezTo>
                <a:cubicBezTo>
                  <a:pt x="7521678" y="4700432"/>
                  <a:pt x="7038538" y="5859021"/>
                  <a:pt x="6245834" y="6731189"/>
                </a:cubicBezTo>
                <a:lnTo>
                  <a:pt x="6124931" y="6858000"/>
                </a:lnTo>
                <a:lnTo>
                  <a:pt x="0" y="6858000"/>
                </a:lnTo>
                <a:lnTo>
                  <a:pt x="0" y="0"/>
                </a:lnTo>
                <a:close/>
              </a:path>
            </a:pathLst>
          </a:custGeom>
          <a:solidFill>
            <a:srgbClr val="008C7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PT"/>
          </a:p>
        </p:txBody>
      </p:sp>
      <p:sp>
        <p:nvSpPr>
          <p:cNvPr id="14" name="Picture Placeholder 13">
            <a:extLst>
              <a:ext uri="{FF2B5EF4-FFF2-40B4-BE49-F238E27FC236}">
                <a16:creationId xmlns:a16="http://schemas.microsoft.com/office/drawing/2014/main" id="{91FADD13-8B64-A645-E854-82993E6A5067}"/>
              </a:ext>
            </a:extLst>
          </p:cNvPr>
          <p:cNvSpPr>
            <a:spLocks noGrp="1"/>
          </p:cNvSpPr>
          <p:nvPr>
            <p:ph type="pic" sz="quarter" idx="12"/>
          </p:nvPr>
        </p:nvSpPr>
        <p:spPr>
          <a:xfrm>
            <a:off x="6124934" y="0"/>
            <a:ext cx="6067069" cy="6858000"/>
          </a:xfrm>
          <a:custGeom>
            <a:avLst/>
            <a:gdLst>
              <a:gd name="connsiteX0" fmla="*/ 0 w 6067069"/>
              <a:gd name="connsiteY0" fmla="*/ 0 h 6858000"/>
              <a:gd name="connsiteX1" fmla="*/ 6067069 w 6067069"/>
              <a:gd name="connsiteY1" fmla="*/ 0 h 6858000"/>
              <a:gd name="connsiteX2" fmla="*/ 6067069 w 6067069"/>
              <a:gd name="connsiteY2" fmla="*/ 6858000 h 6858000"/>
              <a:gd name="connsiteX3" fmla="*/ 0 w 6067069"/>
              <a:gd name="connsiteY3" fmla="*/ 6858000 h 6858000"/>
              <a:gd name="connsiteX4" fmla="*/ 120903 w 6067069"/>
              <a:gd name="connsiteY4" fmla="*/ 6731189 h 6858000"/>
              <a:gd name="connsiteX5" fmla="*/ 1396747 w 6067069"/>
              <a:gd name="connsiteY5" fmla="*/ 3429000 h 6858000"/>
              <a:gd name="connsiteX6" fmla="*/ 120903 w 6067069"/>
              <a:gd name="connsiteY6" fmla="*/ 1268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7069" h="6858000">
                <a:moveTo>
                  <a:pt x="0" y="0"/>
                </a:moveTo>
                <a:lnTo>
                  <a:pt x="6067069" y="0"/>
                </a:lnTo>
                <a:lnTo>
                  <a:pt x="6067069" y="6858000"/>
                </a:lnTo>
                <a:lnTo>
                  <a:pt x="0" y="6858000"/>
                </a:lnTo>
                <a:lnTo>
                  <a:pt x="120903" y="6731189"/>
                </a:lnTo>
                <a:cubicBezTo>
                  <a:pt x="913607" y="5859021"/>
                  <a:pt x="1396747" y="4700432"/>
                  <a:pt x="1396747" y="3429000"/>
                </a:cubicBezTo>
                <a:cubicBezTo>
                  <a:pt x="1396747" y="2157568"/>
                  <a:pt x="913607" y="998980"/>
                  <a:pt x="120903" y="126811"/>
                </a:cubicBezTo>
                <a:close/>
              </a:path>
            </a:pathLst>
          </a:custGeom>
        </p:spPr>
        <p:txBody>
          <a:bodyPr wrap="square">
            <a:noAutofit/>
          </a:bodyPr>
          <a:lstStyle/>
          <a:p>
            <a:endParaRPr lang="en-PT"/>
          </a:p>
        </p:txBody>
      </p:sp>
      <p:sp>
        <p:nvSpPr>
          <p:cNvPr id="13" name="Text Placeholder 12">
            <a:extLst>
              <a:ext uri="{FF2B5EF4-FFF2-40B4-BE49-F238E27FC236}">
                <a16:creationId xmlns:a16="http://schemas.microsoft.com/office/drawing/2014/main" id="{3C0851C0-DDDF-F682-292A-63300456C038}"/>
              </a:ext>
            </a:extLst>
          </p:cNvPr>
          <p:cNvSpPr>
            <a:spLocks noGrp="1"/>
          </p:cNvSpPr>
          <p:nvPr>
            <p:ph type="body" sz="quarter" idx="11" hasCustomPrompt="1"/>
          </p:nvPr>
        </p:nvSpPr>
        <p:spPr>
          <a:xfrm>
            <a:off x="535975" y="2878525"/>
            <a:ext cx="6292527" cy="1100950"/>
          </a:xfrm>
          <a:prstGeom prst="rect">
            <a:avLst/>
          </a:prstGeom>
        </p:spPr>
        <p:txBody>
          <a:bodyPr/>
          <a:lstStyle>
            <a:lvl1pPr marL="0" indent="0">
              <a:buNone/>
              <a:defRPr sz="4000" b="1">
                <a:solidFill>
                  <a:schemeClr val="bg1"/>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STYLE</a:t>
            </a:r>
            <a:endParaRPr lang="en-PT"/>
          </a:p>
        </p:txBody>
      </p:sp>
      <p:pic>
        <p:nvPicPr>
          <p:cNvPr id="2" name="Picture 2">
            <a:extLst>
              <a:ext uri="{FF2B5EF4-FFF2-40B4-BE49-F238E27FC236}">
                <a16:creationId xmlns:a16="http://schemas.microsoft.com/office/drawing/2014/main" id="{9B764ECC-4ADF-87BF-83E9-D5BB105FB78D}"/>
              </a:ext>
            </a:extLst>
          </p:cNvPr>
          <p:cNvPicPr>
            <a:picLocks noChangeAspect="1"/>
          </p:cNvPicPr>
          <p:nvPr userDrawn="1"/>
        </p:nvPicPr>
        <p:blipFill>
          <a:blip r:embed="rId2"/>
          <a:srcRect/>
          <a:stretch/>
        </p:blipFill>
        <p:spPr>
          <a:xfrm>
            <a:off x="535975" y="600631"/>
            <a:ext cx="1061357" cy="715262"/>
          </a:xfrm>
          <a:prstGeom prst="rect">
            <a:avLst/>
          </a:prstGeom>
        </p:spPr>
      </p:pic>
    </p:spTree>
    <p:extLst>
      <p:ext uri="{BB962C8B-B14F-4D97-AF65-F5344CB8AC3E}">
        <p14:creationId xmlns:p14="http://schemas.microsoft.com/office/powerpoint/2010/main" val="37634615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re de secti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3EBFAC9-D712-694E-99CB-42EC347CEE87}"/>
              </a:ext>
            </a:extLst>
          </p:cNvPr>
          <p:cNvSpPr/>
          <p:nvPr userDrawn="1"/>
        </p:nvSpPr>
        <p:spPr>
          <a:xfrm>
            <a:off x="0" y="6180667"/>
            <a:ext cx="12192000" cy="677333"/>
          </a:xfrm>
          <a:prstGeom prst="rect">
            <a:avLst/>
          </a:prstGeom>
          <a:solidFill>
            <a:srgbClr val="292C4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pied de page 4">
            <a:extLst>
              <a:ext uri="{FF2B5EF4-FFF2-40B4-BE49-F238E27FC236}">
                <a16:creationId xmlns:a16="http://schemas.microsoft.com/office/drawing/2014/main" id="{456E03B6-0B87-2842-AB4D-5EF31BCD594D}"/>
              </a:ext>
            </a:extLst>
          </p:cNvPr>
          <p:cNvSpPr>
            <a:spLocks noGrp="1"/>
          </p:cNvSpPr>
          <p:nvPr>
            <p:ph type="ftr" sz="quarter" idx="11"/>
          </p:nvPr>
        </p:nvSpPr>
        <p:spPr>
          <a:xfrm>
            <a:off x="4038600" y="6379637"/>
            <a:ext cx="4114800" cy="365125"/>
          </a:xfrm>
        </p:spPr>
        <p:txBody>
          <a:bodyPr/>
          <a:lstStyle>
            <a:lvl1pPr>
              <a:defRPr b="0" i="0">
                <a:solidFill>
                  <a:schemeClr val="bg1"/>
                </a:solidFill>
                <a:latin typeface="Century Gothic" panose="020B0502020202020204" pitchFamily="34" charset="0"/>
              </a:defRPr>
            </a:lvl1pPr>
          </a:lstStyle>
          <a:p>
            <a:r>
              <a:rPr lang="fr-FR"/>
              <a:t>www.eu4oceanobs.eu</a:t>
            </a:r>
          </a:p>
        </p:txBody>
      </p:sp>
      <p:sp>
        <p:nvSpPr>
          <p:cNvPr id="6" name="Espace réservé du numéro de diapositive 5">
            <a:extLst>
              <a:ext uri="{FF2B5EF4-FFF2-40B4-BE49-F238E27FC236}">
                <a16:creationId xmlns:a16="http://schemas.microsoft.com/office/drawing/2014/main" id="{4881A7D2-5DEE-7D4D-84E4-6AAC371CD42B}"/>
              </a:ext>
            </a:extLst>
          </p:cNvPr>
          <p:cNvSpPr>
            <a:spLocks noGrp="1"/>
          </p:cNvSpPr>
          <p:nvPr>
            <p:ph type="sldNum" sz="quarter" idx="12"/>
          </p:nvPr>
        </p:nvSpPr>
        <p:spPr>
          <a:xfrm>
            <a:off x="8610600" y="6356352"/>
            <a:ext cx="2090980" cy="365125"/>
          </a:xfrm>
        </p:spPr>
        <p:txBody>
          <a:bodyPr/>
          <a:lstStyle>
            <a:lvl1pPr>
              <a:defRPr b="1" i="0">
                <a:solidFill>
                  <a:schemeClr val="bg1"/>
                </a:solidFill>
                <a:latin typeface="Century Gothic" panose="020B0502020202020204" pitchFamily="34" charset="0"/>
              </a:defRPr>
            </a:lvl1pPr>
          </a:lstStyle>
          <a:p>
            <a:fld id="{FF59993C-F01E-244B-AEE4-4488FB8D0192}" type="slidenum">
              <a:rPr lang="fr-FR" smtClean="0"/>
              <a:pPr/>
              <a:t>‹N°›</a:t>
            </a:fld>
            <a:endParaRPr lang="fr-FR"/>
          </a:p>
        </p:txBody>
      </p:sp>
      <p:cxnSp>
        <p:nvCxnSpPr>
          <p:cNvPr id="13" name="Connecteur droit 12">
            <a:extLst>
              <a:ext uri="{FF2B5EF4-FFF2-40B4-BE49-F238E27FC236}">
                <a16:creationId xmlns:a16="http://schemas.microsoft.com/office/drawing/2014/main" id="{9120B3E9-F7E2-3D44-9E37-93E1A163FB4F}"/>
              </a:ext>
            </a:extLst>
          </p:cNvPr>
          <p:cNvCxnSpPr>
            <a:cxnSpLocks/>
          </p:cNvCxnSpPr>
          <p:nvPr userDrawn="1"/>
        </p:nvCxnSpPr>
        <p:spPr>
          <a:xfrm>
            <a:off x="447249" y="1146413"/>
            <a:ext cx="117447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67C00F54-E26F-204F-B8F5-3A00C7ABC886}"/>
              </a:ext>
            </a:extLst>
          </p:cNvPr>
          <p:cNvPicPr>
            <a:picLocks noChangeAspect="1"/>
          </p:cNvPicPr>
          <p:nvPr userDrawn="1"/>
        </p:nvPicPr>
        <p:blipFill>
          <a:blip r:embed="rId2"/>
          <a:stretch>
            <a:fillRect/>
          </a:stretch>
        </p:blipFill>
        <p:spPr>
          <a:xfrm>
            <a:off x="10911987" y="6351614"/>
            <a:ext cx="1132742" cy="320372"/>
          </a:xfrm>
          <a:prstGeom prst="rect">
            <a:avLst/>
          </a:prstGeom>
        </p:spPr>
      </p:pic>
      <p:pic>
        <p:nvPicPr>
          <p:cNvPr id="4" name="Image 3">
            <a:extLst>
              <a:ext uri="{FF2B5EF4-FFF2-40B4-BE49-F238E27FC236}">
                <a16:creationId xmlns:a16="http://schemas.microsoft.com/office/drawing/2014/main" id="{B8ACBCE9-2DA3-684B-A3C6-313A3BAA022E}"/>
              </a:ext>
            </a:extLst>
          </p:cNvPr>
          <p:cNvPicPr>
            <a:picLocks noChangeAspect="1"/>
          </p:cNvPicPr>
          <p:nvPr userDrawn="1"/>
        </p:nvPicPr>
        <p:blipFill>
          <a:blip r:embed="rId3"/>
          <a:stretch>
            <a:fillRect/>
          </a:stretch>
        </p:blipFill>
        <p:spPr>
          <a:xfrm>
            <a:off x="147271" y="6313483"/>
            <a:ext cx="2090980" cy="415578"/>
          </a:xfrm>
          <a:prstGeom prst="rect">
            <a:avLst/>
          </a:prstGeom>
        </p:spPr>
      </p:pic>
    </p:spTree>
    <p:extLst>
      <p:ext uri="{BB962C8B-B14F-4D97-AF65-F5344CB8AC3E}">
        <p14:creationId xmlns:p14="http://schemas.microsoft.com/office/powerpoint/2010/main" val="40940705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en-GB" sz="4400" b="0" strike="noStrike" spc="-1">
              <a:latin typeface="Arial"/>
            </a:endParaRPr>
          </a:p>
        </p:txBody>
      </p:sp>
      <p:sp>
        <p:nvSpPr>
          <p:cNvPr id="7"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en-GB" sz="3200" b="0" strike="noStrike" spc="-1">
              <a:latin typeface="Arial"/>
            </a:endParaRPr>
          </a:p>
        </p:txBody>
      </p:sp>
    </p:spTree>
    <p:extLst>
      <p:ext uri="{BB962C8B-B14F-4D97-AF65-F5344CB8AC3E}">
        <p14:creationId xmlns:p14="http://schemas.microsoft.com/office/powerpoint/2010/main" val="2101932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tor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731DB7-E15B-978A-420F-553811BFB6FA}"/>
              </a:ext>
            </a:extLst>
          </p:cNvPr>
          <p:cNvSpPr/>
          <p:nvPr userDrawn="1"/>
        </p:nvSpPr>
        <p:spPr>
          <a:xfrm>
            <a:off x="0" y="0"/>
            <a:ext cx="7344697" cy="6858000"/>
          </a:xfrm>
          <a:prstGeom prst="rect">
            <a:avLst/>
          </a:pr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13" name="Text Placeholder 12">
            <a:extLst>
              <a:ext uri="{FF2B5EF4-FFF2-40B4-BE49-F238E27FC236}">
                <a16:creationId xmlns:a16="http://schemas.microsoft.com/office/drawing/2014/main" id="{3C0851C0-DDDF-F682-292A-63300456C038}"/>
              </a:ext>
            </a:extLst>
          </p:cNvPr>
          <p:cNvSpPr>
            <a:spLocks noGrp="1"/>
          </p:cNvSpPr>
          <p:nvPr>
            <p:ph type="body" sz="quarter" idx="11" hasCustomPrompt="1"/>
          </p:nvPr>
        </p:nvSpPr>
        <p:spPr>
          <a:xfrm>
            <a:off x="535975" y="2878525"/>
            <a:ext cx="6292527" cy="1100950"/>
          </a:xfrm>
          <a:prstGeom prst="rect">
            <a:avLst/>
          </a:prstGeom>
        </p:spPr>
        <p:txBody>
          <a:bodyPr/>
          <a:lstStyle>
            <a:lvl1pPr marL="0" indent="0">
              <a:buNone/>
              <a:defRPr sz="4000" b="1">
                <a:solidFill>
                  <a:schemeClr val="bg1"/>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STYLE</a:t>
            </a:r>
            <a:endParaRPr lang="en-PT"/>
          </a:p>
        </p:txBody>
      </p:sp>
      <p:sp>
        <p:nvSpPr>
          <p:cNvPr id="4" name="Picture Placeholder 3">
            <a:extLst>
              <a:ext uri="{FF2B5EF4-FFF2-40B4-BE49-F238E27FC236}">
                <a16:creationId xmlns:a16="http://schemas.microsoft.com/office/drawing/2014/main" id="{3F3CECD8-CE5C-858B-7A3B-0308C9EB21AB}"/>
              </a:ext>
            </a:extLst>
          </p:cNvPr>
          <p:cNvSpPr>
            <a:spLocks noGrp="1"/>
          </p:cNvSpPr>
          <p:nvPr>
            <p:ph type="pic" sz="quarter" idx="12"/>
          </p:nvPr>
        </p:nvSpPr>
        <p:spPr>
          <a:xfrm>
            <a:off x="7345363" y="0"/>
            <a:ext cx="4846637" cy="6858000"/>
          </a:xfrm>
          <a:prstGeom prst="rect">
            <a:avLst/>
          </a:prstGeom>
        </p:spPr>
        <p:txBody>
          <a:bodyPr/>
          <a:lstStyle/>
          <a:p>
            <a:endParaRPr lang="en-PT"/>
          </a:p>
        </p:txBody>
      </p:sp>
      <p:pic>
        <p:nvPicPr>
          <p:cNvPr id="3" name="Picture 2">
            <a:extLst>
              <a:ext uri="{FF2B5EF4-FFF2-40B4-BE49-F238E27FC236}">
                <a16:creationId xmlns:a16="http://schemas.microsoft.com/office/drawing/2014/main" id="{463E97C9-635C-65D3-DDD4-797017A8B422}"/>
              </a:ext>
            </a:extLst>
          </p:cNvPr>
          <p:cNvPicPr>
            <a:picLocks noChangeAspect="1"/>
          </p:cNvPicPr>
          <p:nvPr userDrawn="1"/>
        </p:nvPicPr>
        <p:blipFill>
          <a:blip r:embed="rId2"/>
          <a:srcRect/>
          <a:stretch/>
        </p:blipFill>
        <p:spPr>
          <a:xfrm>
            <a:off x="535975" y="600631"/>
            <a:ext cx="1061357" cy="715262"/>
          </a:xfrm>
          <a:prstGeom prst="rect">
            <a:avLst/>
          </a:prstGeom>
        </p:spPr>
      </p:pic>
    </p:spTree>
    <p:extLst>
      <p:ext uri="{BB962C8B-B14F-4D97-AF65-F5344CB8AC3E}">
        <p14:creationId xmlns:p14="http://schemas.microsoft.com/office/powerpoint/2010/main" val="5875961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D2CE8B-51FF-D705-A522-7829FD0C8C9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
        <p:nvSpPr>
          <p:cNvPr id="5" name="Picture Placeholder 4">
            <a:extLst>
              <a:ext uri="{FF2B5EF4-FFF2-40B4-BE49-F238E27FC236}">
                <a16:creationId xmlns:a16="http://schemas.microsoft.com/office/drawing/2014/main" id="{F76F4BBB-AC0D-9A07-BE1A-C7C296E4B0BA}"/>
              </a:ext>
            </a:extLst>
          </p:cNvPr>
          <p:cNvSpPr>
            <a:spLocks noGrp="1"/>
          </p:cNvSpPr>
          <p:nvPr>
            <p:ph type="pic" sz="quarter" idx="15"/>
          </p:nvPr>
        </p:nvSpPr>
        <p:spPr>
          <a:xfrm>
            <a:off x="8087942" y="1942686"/>
            <a:ext cx="3562786" cy="3557598"/>
          </a:xfrm>
          <a:custGeom>
            <a:avLst/>
            <a:gdLst>
              <a:gd name="connsiteX0" fmla="*/ 1778763 w 3562786"/>
              <a:gd name="connsiteY0" fmla="*/ 0 h 3557598"/>
              <a:gd name="connsiteX1" fmla="*/ 3562786 w 3562786"/>
              <a:gd name="connsiteY1" fmla="*/ 0 h 3557598"/>
              <a:gd name="connsiteX2" fmla="*/ 3562786 w 3562786"/>
              <a:gd name="connsiteY2" fmla="*/ 3557598 h 3557598"/>
              <a:gd name="connsiteX3" fmla="*/ 1778763 w 3562786"/>
              <a:gd name="connsiteY3" fmla="*/ 3557598 h 3557598"/>
              <a:gd name="connsiteX4" fmla="*/ 917378 w 3562786"/>
              <a:gd name="connsiteY4" fmla="*/ 3335467 h 3557598"/>
              <a:gd name="connsiteX5" fmla="*/ 885640 w 3562786"/>
              <a:gd name="connsiteY5" fmla="*/ 3316124 h 3557598"/>
              <a:gd name="connsiteX6" fmla="*/ 523914 w 3562786"/>
              <a:gd name="connsiteY6" fmla="*/ 2692459 h 3557598"/>
              <a:gd name="connsiteX7" fmla="*/ 401351 w 3562786"/>
              <a:gd name="connsiteY7" fmla="*/ 2903775 h 3557598"/>
              <a:gd name="connsiteX8" fmla="*/ 396472 w 3562786"/>
              <a:gd name="connsiteY8" fmla="*/ 2898393 h 3557598"/>
              <a:gd name="connsiteX9" fmla="*/ 0 w 3562786"/>
              <a:gd name="connsiteY9" fmla="*/ 1778835 h 3557598"/>
              <a:gd name="connsiteX10" fmla="*/ 675764 w 3562786"/>
              <a:gd name="connsiteY10" fmla="*/ 383279 h 3557598"/>
              <a:gd name="connsiteX11" fmla="*/ 1778763 w 3562786"/>
              <a:gd name="connsiteY11" fmla="*/ 0 h 355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2786" h="3557598">
                <a:moveTo>
                  <a:pt x="1778763" y="0"/>
                </a:moveTo>
                <a:lnTo>
                  <a:pt x="3562786" y="0"/>
                </a:lnTo>
                <a:lnTo>
                  <a:pt x="3562786" y="3557598"/>
                </a:lnTo>
                <a:lnTo>
                  <a:pt x="1778763" y="3557598"/>
                </a:lnTo>
                <a:cubicBezTo>
                  <a:pt x="1466282" y="3557598"/>
                  <a:pt x="1172607" y="3477018"/>
                  <a:pt x="917378" y="3335467"/>
                </a:cubicBezTo>
                <a:lnTo>
                  <a:pt x="885640" y="3316124"/>
                </a:lnTo>
                <a:lnTo>
                  <a:pt x="523914" y="2692459"/>
                </a:lnTo>
                <a:lnTo>
                  <a:pt x="401351" y="2903775"/>
                </a:lnTo>
                <a:lnTo>
                  <a:pt x="396472" y="2898393"/>
                </a:lnTo>
                <a:cubicBezTo>
                  <a:pt x="148553" y="2592695"/>
                  <a:pt x="0" y="2203133"/>
                  <a:pt x="0" y="1778835"/>
                </a:cubicBezTo>
                <a:cubicBezTo>
                  <a:pt x="0" y="1213105"/>
                  <a:pt x="264094" y="709056"/>
                  <a:pt x="675764" y="383279"/>
                </a:cubicBezTo>
                <a:cubicBezTo>
                  <a:pt x="978914" y="143252"/>
                  <a:pt x="1362121" y="0"/>
                  <a:pt x="1778763" y="0"/>
                </a:cubicBezTo>
                <a:close/>
              </a:path>
            </a:pathLst>
          </a:custGeom>
        </p:spPr>
        <p:txBody>
          <a:bodyPr wrap="square">
            <a:noAutofit/>
          </a:bodyPr>
          <a:lstStyle/>
          <a:p>
            <a:endParaRPr lang="en-PT"/>
          </a:p>
        </p:txBody>
      </p:sp>
      <p:sp>
        <p:nvSpPr>
          <p:cNvPr id="7" name="Triangle 6">
            <a:extLst>
              <a:ext uri="{FF2B5EF4-FFF2-40B4-BE49-F238E27FC236}">
                <a16:creationId xmlns:a16="http://schemas.microsoft.com/office/drawing/2014/main" id="{5EAE199F-6AFF-E905-D6B5-65D9714EAC28}"/>
              </a:ext>
            </a:extLst>
          </p:cNvPr>
          <p:cNvSpPr/>
          <p:nvPr userDrawn="1"/>
        </p:nvSpPr>
        <p:spPr>
          <a:xfrm>
            <a:off x="8027461" y="4635145"/>
            <a:ext cx="1168789" cy="1007576"/>
          </a:xfrm>
          <a:prstGeom prst="triangle">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8" name="Text Placeholder 12">
            <a:extLst>
              <a:ext uri="{FF2B5EF4-FFF2-40B4-BE49-F238E27FC236}">
                <a16:creationId xmlns:a16="http://schemas.microsoft.com/office/drawing/2014/main" id="{4FDE3902-2F66-A3DE-02FB-3ECB2E3D27ED}"/>
              </a:ext>
            </a:extLst>
          </p:cNvPr>
          <p:cNvSpPr>
            <a:spLocks noGrp="1"/>
          </p:cNvSpPr>
          <p:nvPr>
            <p:ph type="body" sz="quarter" idx="11" hasCustomPrompt="1"/>
          </p:nvPr>
        </p:nvSpPr>
        <p:spPr>
          <a:xfrm>
            <a:off x="532876" y="615193"/>
            <a:ext cx="8705997" cy="1100950"/>
          </a:xfrm>
          <a:prstGeom prst="rect">
            <a:avLst/>
          </a:prstGeom>
        </p:spPr>
        <p:txBody>
          <a:bodyPr/>
          <a:lstStyle>
            <a:lvl1pPr marL="0" indent="0">
              <a:buNone/>
              <a:defRPr sz="3200" b="1">
                <a:solidFill>
                  <a:srgbClr val="005FAA"/>
                </a:solidFill>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2" name="Text Placeholder 5">
            <a:extLst>
              <a:ext uri="{FF2B5EF4-FFF2-40B4-BE49-F238E27FC236}">
                <a16:creationId xmlns:a16="http://schemas.microsoft.com/office/drawing/2014/main" id="{B38B7657-B10D-0722-E207-550A130E2CDF}"/>
              </a:ext>
            </a:extLst>
          </p:cNvPr>
          <p:cNvSpPr>
            <a:spLocks noGrp="1"/>
          </p:cNvSpPr>
          <p:nvPr>
            <p:ph type="body" sz="quarter" idx="12"/>
          </p:nvPr>
        </p:nvSpPr>
        <p:spPr>
          <a:xfrm>
            <a:off x="535975" y="1941830"/>
            <a:ext cx="5264150" cy="4485891"/>
          </a:xfrm>
          <a:prstGeom prst="rect">
            <a:avLst/>
          </a:prstGeom>
        </p:spPr>
        <p:txBody>
          <a:bodyPr/>
          <a:lstStyle>
            <a:lvl1pPr marL="228600" indent="-228600">
              <a:lnSpc>
                <a:spcPct val="110000"/>
              </a:lnSpc>
              <a:spcAft>
                <a:spcPts val="1500"/>
              </a:spcAft>
              <a:buClr>
                <a:srgbClr val="34BFA0"/>
              </a:buClr>
              <a:buFont typeface="Arial" panose="020B0604020202020204" pitchFamily="34" charset="0"/>
              <a:buChar char="•"/>
              <a:defRPr sz="18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nSpc>
                <a:spcPct val="110000"/>
              </a:lnSpc>
              <a:spcAft>
                <a:spcPts val="1500"/>
              </a:spcAft>
              <a:buClr>
                <a:srgbClr val="34BFA0"/>
              </a:buClr>
              <a:buFont typeface="Arial" panose="020B0604020202020204" pitchFamily="34" charset="0"/>
              <a:buChar char="•"/>
              <a:defRPr sz="16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nSpc>
                <a:spcPct val="110000"/>
              </a:lnSpc>
              <a:spcAft>
                <a:spcPts val="1500"/>
              </a:spcAft>
              <a:buClr>
                <a:srgbClr val="34BFA0"/>
              </a:buClr>
              <a:buFont typeface="Arial" panose="020B0604020202020204" pitchFamily="34" charset="0"/>
              <a:buChar char="•"/>
              <a:defRPr sz="1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2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2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edit Master text styles</a:t>
            </a:r>
          </a:p>
          <a:p>
            <a:pPr lvl="1"/>
            <a:r>
              <a:rPr lang="en-GB" dirty="0"/>
              <a:t>Second level</a:t>
            </a:r>
          </a:p>
          <a:p>
            <a:pPr lvl="2"/>
            <a:r>
              <a:rPr lang="en-GB" dirty="0"/>
              <a:t>Third level</a:t>
            </a:r>
          </a:p>
        </p:txBody>
      </p:sp>
      <p:sp>
        <p:nvSpPr>
          <p:cNvPr id="9" name="Text Placeholder 5">
            <a:extLst>
              <a:ext uri="{FF2B5EF4-FFF2-40B4-BE49-F238E27FC236}">
                <a16:creationId xmlns:a16="http://schemas.microsoft.com/office/drawing/2014/main" id="{F93E61B8-0197-1402-4958-A3D33F10EA59}"/>
              </a:ext>
            </a:extLst>
          </p:cNvPr>
          <p:cNvSpPr>
            <a:spLocks noGrp="1"/>
          </p:cNvSpPr>
          <p:nvPr>
            <p:ph type="body" sz="quarter" idx="14" hasCustomPrompt="1"/>
          </p:nvPr>
        </p:nvSpPr>
        <p:spPr>
          <a:xfrm>
            <a:off x="8027461" y="5714158"/>
            <a:ext cx="2422825" cy="891915"/>
          </a:xfrm>
          <a:prstGeom prst="rect">
            <a:avLst/>
          </a:prstGeom>
        </p:spPr>
        <p:txBody>
          <a:bodyPr/>
          <a:lstStyle>
            <a:lvl1pPr marL="0" indent="0">
              <a:buClr>
                <a:srgbClr val="008C7D"/>
              </a:buClr>
              <a:buFontTx/>
              <a:buNone/>
              <a:defRPr sz="13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a:t>
            </a:r>
          </a:p>
        </p:txBody>
      </p:sp>
    </p:spTree>
    <p:extLst>
      <p:ext uri="{BB962C8B-B14F-4D97-AF65-F5344CB8AC3E}">
        <p14:creationId xmlns:p14="http://schemas.microsoft.com/office/powerpoint/2010/main" val="30901462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image slide 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C0DDB66-96A3-E179-0FCF-68C59C833FFC}"/>
              </a:ext>
            </a:extLst>
          </p:cNvPr>
          <p:cNvSpPr>
            <a:spLocks noGrp="1"/>
          </p:cNvSpPr>
          <p:nvPr>
            <p:ph type="pic" sz="quarter" idx="15"/>
          </p:nvPr>
        </p:nvSpPr>
        <p:spPr>
          <a:xfrm>
            <a:off x="8087942" y="1942686"/>
            <a:ext cx="3562786" cy="3557598"/>
          </a:xfrm>
          <a:custGeom>
            <a:avLst/>
            <a:gdLst>
              <a:gd name="connsiteX0" fmla="*/ 1778763 w 3562786"/>
              <a:gd name="connsiteY0" fmla="*/ 0 h 3557598"/>
              <a:gd name="connsiteX1" fmla="*/ 3562786 w 3562786"/>
              <a:gd name="connsiteY1" fmla="*/ 0 h 3557598"/>
              <a:gd name="connsiteX2" fmla="*/ 3562786 w 3562786"/>
              <a:gd name="connsiteY2" fmla="*/ 3557598 h 3557598"/>
              <a:gd name="connsiteX3" fmla="*/ 1778763 w 3562786"/>
              <a:gd name="connsiteY3" fmla="*/ 3557598 h 3557598"/>
              <a:gd name="connsiteX4" fmla="*/ 917378 w 3562786"/>
              <a:gd name="connsiteY4" fmla="*/ 3335467 h 3557598"/>
              <a:gd name="connsiteX5" fmla="*/ 885640 w 3562786"/>
              <a:gd name="connsiteY5" fmla="*/ 3316124 h 3557598"/>
              <a:gd name="connsiteX6" fmla="*/ 523914 w 3562786"/>
              <a:gd name="connsiteY6" fmla="*/ 2692459 h 3557598"/>
              <a:gd name="connsiteX7" fmla="*/ 401351 w 3562786"/>
              <a:gd name="connsiteY7" fmla="*/ 2903775 h 3557598"/>
              <a:gd name="connsiteX8" fmla="*/ 396472 w 3562786"/>
              <a:gd name="connsiteY8" fmla="*/ 2898393 h 3557598"/>
              <a:gd name="connsiteX9" fmla="*/ 0 w 3562786"/>
              <a:gd name="connsiteY9" fmla="*/ 1778835 h 3557598"/>
              <a:gd name="connsiteX10" fmla="*/ 675764 w 3562786"/>
              <a:gd name="connsiteY10" fmla="*/ 383279 h 3557598"/>
              <a:gd name="connsiteX11" fmla="*/ 1778763 w 3562786"/>
              <a:gd name="connsiteY11" fmla="*/ 0 h 355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2786" h="3557598">
                <a:moveTo>
                  <a:pt x="1778763" y="0"/>
                </a:moveTo>
                <a:lnTo>
                  <a:pt x="3562786" y="0"/>
                </a:lnTo>
                <a:lnTo>
                  <a:pt x="3562786" y="3557598"/>
                </a:lnTo>
                <a:lnTo>
                  <a:pt x="1778763" y="3557598"/>
                </a:lnTo>
                <a:cubicBezTo>
                  <a:pt x="1466282" y="3557598"/>
                  <a:pt x="1172607" y="3477018"/>
                  <a:pt x="917378" y="3335467"/>
                </a:cubicBezTo>
                <a:lnTo>
                  <a:pt x="885640" y="3316124"/>
                </a:lnTo>
                <a:lnTo>
                  <a:pt x="523914" y="2692459"/>
                </a:lnTo>
                <a:lnTo>
                  <a:pt x="401351" y="2903775"/>
                </a:lnTo>
                <a:lnTo>
                  <a:pt x="396472" y="2898393"/>
                </a:lnTo>
                <a:cubicBezTo>
                  <a:pt x="148553" y="2592695"/>
                  <a:pt x="0" y="2203133"/>
                  <a:pt x="0" y="1778835"/>
                </a:cubicBezTo>
                <a:cubicBezTo>
                  <a:pt x="0" y="1213105"/>
                  <a:pt x="264094" y="709056"/>
                  <a:pt x="675764" y="383279"/>
                </a:cubicBezTo>
                <a:cubicBezTo>
                  <a:pt x="978914" y="143252"/>
                  <a:pt x="1362121" y="0"/>
                  <a:pt x="1778763" y="0"/>
                </a:cubicBezTo>
                <a:close/>
              </a:path>
            </a:pathLst>
          </a:custGeom>
        </p:spPr>
        <p:txBody>
          <a:bodyPr wrap="square">
            <a:noAutofit/>
          </a:bodyPr>
          <a:lstStyle/>
          <a:p>
            <a:endParaRPr lang="en-PT"/>
          </a:p>
        </p:txBody>
      </p:sp>
      <p:sp>
        <p:nvSpPr>
          <p:cNvPr id="14" name="Triangle 13">
            <a:extLst>
              <a:ext uri="{FF2B5EF4-FFF2-40B4-BE49-F238E27FC236}">
                <a16:creationId xmlns:a16="http://schemas.microsoft.com/office/drawing/2014/main" id="{2E90DA9E-FADA-5234-70F3-76845FB1BE86}"/>
              </a:ext>
            </a:extLst>
          </p:cNvPr>
          <p:cNvSpPr/>
          <p:nvPr userDrawn="1"/>
        </p:nvSpPr>
        <p:spPr>
          <a:xfrm>
            <a:off x="8027461" y="4635145"/>
            <a:ext cx="1168789" cy="1007576"/>
          </a:xfrm>
          <a:prstGeom prst="triangle">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
        <p:nvSpPr>
          <p:cNvPr id="21" name="Text Placeholder 12">
            <a:extLst>
              <a:ext uri="{FF2B5EF4-FFF2-40B4-BE49-F238E27FC236}">
                <a16:creationId xmlns:a16="http://schemas.microsoft.com/office/drawing/2014/main" id="{45025E3E-DEAB-B210-6051-DFDC3C8D7582}"/>
              </a:ext>
            </a:extLst>
          </p:cNvPr>
          <p:cNvSpPr>
            <a:spLocks noGrp="1"/>
          </p:cNvSpPr>
          <p:nvPr>
            <p:ph type="body" sz="quarter" idx="11" hasCustomPrompt="1"/>
          </p:nvPr>
        </p:nvSpPr>
        <p:spPr>
          <a:xfrm>
            <a:off x="532876"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5" name="Text Placeholder 5">
            <a:extLst>
              <a:ext uri="{FF2B5EF4-FFF2-40B4-BE49-F238E27FC236}">
                <a16:creationId xmlns:a16="http://schemas.microsoft.com/office/drawing/2014/main" id="{200B281B-BA33-1931-F085-F8D9236FB63A}"/>
              </a:ext>
            </a:extLst>
          </p:cNvPr>
          <p:cNvSpPr>
            <a:spLocks noGrp="1"/>
          </p:cNvSpPr>
          <p:nvPr>
            <p:ph type="body" sz="quarter" idx="12" hasCustomPrompt="1"/>
          </p:nvPr>
        </p:nvSpPr>
        <p:spPr>
          <a:xfrm>
            <a:off x="535975" y="1942247"/>
            <a:ext cx="5264150" cy="4471237"/>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pic>
        <p:nvPicPr>
          <p:cNvPr id="4" name="Picture 2">
            <a:extLst>
              <a:ext uri="{FF2B5EF4-FFF2-40B4-BE49-F238E27FC236}">
                <a16:creationId xmlns:a16="http://schemas.microsoft.com/office/drawing/2014/main" id="{82E76F29-B825-A5FD-B4E1-E58AF40054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
        <p:nvSpPr>
          <p:cNvPr id="6" name="Text Placeholder 5">
            <a:extLst>
              <a:ext uri="{FF2B5EF4-FFF2-40B4-BE49-F238E27FC236}">
                <a16:creationId xmlns:a16="http://schemas.microsoft.com/office/drawing/2014/main" id="{757318CD-360F-59AC-D56D-34D84A63BA3A}"/>
              </a:ext>
            </a:extLst>
          </p:cNvPr>
          <p:cNvSpPr>
            <a:spLocks noGrp="1"/>
          </p:cNvSpPr>
          <p:nvPr>
            <p:ph type="body" sz="quarter" idx="14" hasCustomPrompt="1"/>
          </p:nvPr>
        </p:nvSpPr>
        <p:spPr>
          <a:xfrm>
            <a:off x="8027461" y="5714158"/>
            <a:ext cx="2422825" cy="891915"/>
          </a:xfrm>
          <a:prstGeom prst="rect">
            <a:avLst/>
          </a:prstGeom>
        </p:spPr>
        <p:txBody>
          <a:bodyPr/>
          <a:lstStyle>
            <a:lvl1pPr marL="0" indent="0">
              <a:buClr>
                <a:srgbClr val="008C7D"/>
              </a:buClr>
              <a:buFontTx/>
              <a:buNone/>
              <a:defRPr sz="13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a:t>
            </a:r>
          </a:p>
        </p:txBody>
      </p:sp>
    </p:spTree>
    <p:extLst>
      <p:ext uri="{BB962C8B-B14F-4D97-AF65-F5344CB8AC3E}">
        <p14:creationId xmlns:p14="http://schemas.microsoft.com/office/powerpoint/2010/main" val="4034954740"/>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image slide 1">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5BA7CDD-E935-806B-1CA8-3485CCE6C708}"/>
              </a:ext>
            </a:extLst>
          </p:cNvPr>
          <p:cNvSpPr>
            <a:spLocks noGrp="1"/>
          </p:cNvSpPr>
          <p:nvPr>
            <p:ph type="pic" sz="quarter" idx="13"/>
          </p:nvPr>
        </p:nvSpPr>
        <p:spPr>
          <a:xfrm>
            <a:off x="7445724" y="1941632"/>
            <a:ext cx="4205005" cy="3694058"/>
          </a:xfrm>
          <a:custGeom>
            <a:avLst/>
            <a:gdLst>
              <a:gd name="connsiteX0" fmla="*/ 2099398 w 4205005"/>
              <a:gd name="connsiteY0" fmla="*/ 0 h 4198882"/>
              <a:gd name="connsiteX1" fmla="*/ 4205005 w 4205005"/>
              <a:gd name="connsiteY1" fmla="*/ 0 h 4198882"/>
              <a:gd name="connsiteX2" fmla="*/ 4205005 w 4205005"/>
              <a:gd name="connsiteY2" fmla="*/ 4198882 h 4198882"/>
              <a:gd name="connsiteX3" fmla="*/ 2099398 w 4205005"/>
              <a:gd name="connsiteY3" fmla="*/ 4198882 h 4198882"/>
              <a:gd name="connsiteX4" fmla="*/ 797491 w 4205005"/>
              <a:gd name="connsiteY4" fmla="*/ 3746513 h 4198882"/>
              <a:gd name="connsiteX5" fmla="*/ 0 w 4205005"/>
              <a:gd name="connsiteY5" fmla="*/ 2099483 h 4198882"/>
              <a:gd name="connsiteX6" fmla="*/ 797576 w 4205005"/>
              <a:gd name="connsiteY6" fmla="*/ 452368 h 4198882"/>
              <a:gd name="connsiteX7" fmla="*/ 2099398 w 4205005"/>
              <a:gd name="connsiteY7" fmla="*/ 0 h 419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5005" h="4198882">
                <a:moveTo>
                  <a:pt x="2099398" y="0"/>
                </a:moveTo>
                <a:lnTo>
                  <a:pt x="4205005" y="0"/>
                </a:lnTo>
                <a:lnTo>
                  <a:pt x="4205005" y="4198882"/>
                </a:lnTo>
                <a:lnTo>
                  <a:pt x="2099398" y="4198882"/>
                </a:lnTo>
                <a:cubicBezTo>
                  <a:pt x="1607654" y="4198882"/>
                  <a:pt x="1155371" y="4029807"/>
                  <a:pt x="797491" y="3746513"/>
                </a:cubicBezTo>
                <a:cubicBezTo>
                  <a:pt x="311699" y="3362014"/>
                  <a:pt x="0" y="2767192"/>
                  <a:pt x="0" y="2099483"/>
                </a:cubicBezTo>
                <a:cubicBezTo>
                  <a:pt x="0" y="1431776"/>
                  <a:pt x="311699" y="836868"/>
                  <a:pt x="797576" y="452368"/>
                </a:cubicBezTo>
                <a:cubicBezTo>
                  <a:pt x="1155371" y="169074"/>
                  <a:pt x="1607654" y="0"/>
                  <a:pt x="2099398" y="0"/>
                </a:cubicBezTo>
                <a:close/>
              </a:path>
            </a:pathLst>
          </a:custGeom>
        </p:spPr>
        <p:txBody>
          <a:bodyPr wrap="square">
            <a:noAutofit/>
          </a:bodyPr>
          <a:lstStyle/>
          <a:p>
            <a:endParaRPr lang="en-PT"/>
          </a:p>
        </p:txBody>
      </p:sp>
      <p:sp>
        <p:nvSpPr>
          <p:cNvPr id="8" name="Text Placeholder 12">
            <a:extLst>
              <a:ext uri="{FF2B5EF4-FFF2-40B4-BE49-F238E27FC236}">
                <a16:creationId xmlns:a16="http://schemas.microsoft.com/office/drawing/2014/main" id="{6B93A249-3E65-AD4E-B3EF-8F5868E5B17C}"/>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4" name="Text Placeholder 5">
            <a:extLst>
              <a:ext uri="{FF2B5EF4-FFF2-40B4-BE49-F238E27FC236}">
                <a16:creationId xmlns:a16="http://schemas.microsoft.com/office/drawing/2014/main" id="{1B682C42-CB15-9FFB-D364-D66A12D2CB93}"/>
              </a:ext>
            </a:extLst>
          </p:cNvPr>
          <p:cNvSpPr>
            <a:spLocks noGrp="1"/>
          </p:cNvSpPr>
          <p:nvPr>
            <p:ph type="body" sz="quarter" idx="12" hasCustomPrompt="1"/>
          </p:nvPr>
        </p:nvSpPr>
        <p:spPr>
          <a:xfrm>
            <a:off x="535975" y="1942247"/>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pic>
        <p:nvPicPr>
          <p:cNvPr id="2" name="Picture 2">
            <a:extLst>
              <a:ext uri="{FF2B5EF4-FFF2-40B4-BE49-F238E27FC236}">
                <a16:creationId xmlns:a16="http://schemas.microsoft.com/office/drawing/2014/main" id="{A4DF205D-4F90-9D5B-E798-A40BFA378A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3669126860"/>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A4A103E5-CB14-2991-4F2E-5B9E3B353A5E}"/>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7" name="Text Placeholder 5">
            <a:extLst>
              <a:ext uri="{FF2B5EF4-FFF2-40B4-BE49-F238E27FC236}">
                <a16:creationId xmlns:a16="http://schemas.microsoft.com/office/drawing/2014/main" id="{48791CF3-FA73-D17C-6536-71A4F3B24CC3}"/>
              </a:ext>
            </a:extLst>
          </p:cNvPr>
          <p:cNvSpPr>
            <a:spLocks noGrp="1"/>
          </p:cNvSpPr>
          <p:nvPr>
            <p:ph type="body" sz="quarter" idx="12" hasCustomPrompt="1"/>
          </p:nvPr>
        </p:nvSpPr>
        <p:spPr>
          <a:xfrm>
            <a:off x="535975" y="1942247"/>
            <a:ext cx="5264150" cy="4471237"/>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sp>
        <p:nvSpPr>
          <p:cNvPr id="10" name="Text Placeholder 5">
            <a:extLst>
              <a:ext uri="{FF2B5EF4-FFF2-40B4-BE49-F238E27FC236}">
                <a16:creationId xmlns:a16="http://schemas.microsoft.com/office/drawing/2014/main" id="{F31531F8-59A4-C44D-B14D-46C5C77751CC}"/>
              </a:ext>
            </a:extLst>
          </p:cNvPr>
          <p:cNvSpPr>
            <a:spLocks noGrp="1"/>
          </p:cNvSpPr>
          <p:nvPr>
            <p:ph type="body" sz="quarter" idx="13" hasCustomPrompt="1"/>
          </p:nvPr>
        </p:nvSpPr>
        <p:spPr>
          <a:xfrm>
            <a:off x="6386578" y="1942246"/>
            <a:ext cx="5264150" cy="3712105"/>
          </a:xfrm>
          <a:prstGeom prst="rect">
            <a:avLst/>
          </a:prstGeom>
        </p:spPr>
        <p:txBody>
          <a:bodyPr/>
          <a:lstStyle>
            <a:lvl1pPr marL="0" indent="0">
              <a:lnSpc>
                <a:spcPct val="110000"/>
              </a:lnSpc>
              <a:spcBef>
                <a:spcPts val="1500"/>
              </a:spcBef>
              <a:spcAft>
                <a:spcPts val="1500"/>
              </a:spcAft>
              <a:buClr>
                <a:srgbClr val="008C7D"/>
              </a:buClr>
              <a:buFontTx/>
              <a:buNone/>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p:txBody>
      </p:sp>
      <p:pic>
        <p:nvPicPr>
          <p:cNvPr id="4" name="Picture 2">
            <a:extLst>
              <a:ext uri="{FF2B5EF4-FFF2-40B4-BE49-F238E27FC236}">
                <a16:creationId xmlns:a16="http://schemas.microsoft.com/office/drawing/2014/main" id="{E307F34B-AB37-4D2E-6DC2-561BF26691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2719553159"/>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slide 1">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A4A103E5-CB14-2991-4F2E-5B9E3B353A5E}"/>
              </a:ext>
            </a:extLst>
          </p:cNvPr>
          <p:cNvSpPr>
            <a:spLocks noGrp="1"/>
          </p:cNvSpPr>
          <p:nvPr>
            <p:ph type="body" sz="quarter" idx="11" hasCustomPrompt="1"/>
          </p:nvPr>
        </p:nvSpPr>
        <p:spPr>
          <a:xfrm>
            <a:off x="535975" y="615193"/>
            <a:ext cx="8705997" cy="1100950"/>
          </a:xfrm>
          <a:prstGeom prst="rect">
            <a:avLst/>
          </a:prstGeom>
        </p:spPr>
        <p:txBody>
          <a:bodyPr/>
          <a:lstStyle>
            <a:lvl1pPr marL="0" indent="0">
              <a:buNone/>
              <a:defRPr sz="3200" b="1">
                <a:solidFill>
                  <a:srgbClr val="005FAA"/>
                </a:solidFill>
                <a:latin typeface="Aptos" panose="020B000402020202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title slide</a:t>
            </a:r>
            <a:endParaRPr lang="en-PT"/>
          </a:p>
        </p:txBody>
      </p:sp>
      <p:sp>
        <p:nvSpPr>
          <p:cNvPr id="9" name="Text Placeholder 5">
            <a:extLst>
              <a:ext uri="{FF2B5EF4-FFF2-40B4-BE49-F238E27FC236}">
                <a16:creationId xmlns:a16="http://schemas.microsoft.com/office/drawing/2014/main" id="{FF690D92-FF60-45D6-BA15-D4397640E07C}"/>
              </a:ext>
            </a:extLst>
          </p:cNvPr>
          <p:cNvSpPr>
            <a:spLocks noGrp="1"/>
          </p:cNvSpPr>
          <p:nvPr>
            <p:ph type="body" sz="quarter" idx="12" hasCustomPrompt="1"/>
          </p:nvPr>
        </p:nvSpPr>
        <p:spPr>
          <a:xfrm>
            <a:off x="535975" y="1942247"/>
            <a:ext cx="5264150" cy="4471237"/>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a:t>
            </a:r>
          </a:p>
        </p:txBody>
      </p:sp>
      <p:sp>
        <p:nvSpPr>
          <p:cNvPr id="10" name="Text Placeholder 5">
            <a:extLst>
              <a:ext uri="{FF2B5EF4-FFF2-40B4-BE49-F238E27FC236}">
                <a16:creationId xmlns:a16="http://schemas.microsoft.com/office/drawing/2014/main" id="{581BCEF9-8467-0258-0DC9-54253AD84F28}"/>
              </a:ext>
            </a:extLst>
          </p:cNvPr>
          <p:cNvSpPr>
            <a:spLocks noGrp="1"/>
          </p:cNvSpPr>
          <p:nvPr>
            <p:ph type="body" sz="quarter" idx="13" hasCustomPrompt="1"/>
          </p:nvPr>
        </p:nvSpPr>
        <p:spPr>
          <a:xfrm>
            <a:off x="6386578" y="1942246"/>
            <a:ext cx="5264150" cy="3376203"/>
          </a:xfrm>
          <a:prstGeom prst="rect">
            <a:avLst/>
          </a:prstGeom>
        </p:spPr>
        <p:txBody>
          <a:bodyPr/>
          <a:lstStyle>
            <a:lvl1pPr marL="285750" indent="-285750">
              <a:lnSpc>
                <a:spcPct val="110000"/>
              </a:lnSpc>
              <a:spcBef>
                <a:spcPts val="1500"/>
              </a:spcBef>
              <a:spcAft>
                <a:spcPts val="1500"/>
              </a:spcAft>
              <a:buClr>
                <a:srgbClr val="34BFA0"/>
              </a:buClr>
              <a:buFont typeface="Arial" panose="020B0604020202020204" pitchFamily="34" charset="0"/>
              <a:buChar char="•"/>
              <a:defRPr sz="16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buClr>
                <a:srgbClr val="008C7D"/>
              </a:buClr>
              <a:buFont typeface="Arial" panose="020B0604020202020204" pitchFamily="34" charset="0"/>
              <a:buChar char="•"/>
              <a:defRPr sz="20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buClr>
                <a:srgbClr val="008C7D"/>
              </a:buClr>
              <a:buFont typeface="Arial" panose="020B0604020202020204" pitchFamily="34" charset="0"/>
              <a:buChar char="•"/>
              <a:defRPr sz="18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buClr>
                <a:srgbClr val="008C7D"/>
              </a:buClr>
              <a:buFont typeface="Arial" panose="020B0604020202020204" pitchFamily="34" charset="0"/>
              <a:buChar char="•"/>
              <a:defRPr sz="1600">
                <a:solidFill>
                  <a:srgbClr val="005FAA"/>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Click to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p>
          <a:p>
            <a:pPr lvl="0"/>
            <a:r>
              <a:rPr lang="en-GB" dirty="0"/>
              <a:t>Duis </a:t>
            </a:r>
            <a:r>
              <a:rPr lang="en-GB" dirty="0" err="1"/>
              <a:t>autem</a:t>
            </a:r>
            <a:r>
              <a:rPr lang="en-GB" dirty="0"/>
              <a:t> </a:t>
            </a:r>
            <a:r>
              <a:rPr lang="en-GB" dirty="0" err="1"/>
              <a:t>vel</a:t>
            </a:r>
            <a:r>
              <a:rPr lang="en-GB" dirty="0"/>
              <a:t> </a:t>
            </a:r>
            <a:r>
              <a:rPr lang="en-GB" dirty="0" err="1"/>
              <a:t>eum</a:t>
            </a:r>
            <a:r>
              <a:rPr lang="en-GB" dirty="0"/>
              <a:t> </a:t>
            </a:r>
            <a:r>
              <a:rPr lang="en-GB" dirty="0" err="1"/>
              <a:t>iriure</a:t>
            </a:r>
            <a:r>
              <a:rPr lang="en-GB" dirty="0"/>
              <a:t> </a:t>
            </a:r>
            <a:r>
              <a:rPr lang="en-GB" dirty="0" err="1"/>
              <a:t>dolor</a:t>
            </a:r>
            <a:r>
              <a:rPr lang="en-GB" dirty="0"/>
              <a:t> in </a:t>
            </a:r>
            <a:r>
              <a:rPr lang="en-GB" dirty="0" err="1"/>
              <a:t>hendrerit</a:t>
            </a:r>
            <a:r>
              <a:rPr lang="en-GB" dirty="0"/>
              <a:t> in </a:t>
            </a:r>
            <a:r>
              <a:rPr lang="en-GB" dirty="0" err="1"/>
              <a:t>vulputate</a:t>
            </a:r>
            <a:r>
              <a:rPr lang="en-GB" dirty="0"/>
              <a:t> </a:t>
            </a:r>
            <a:r>
              <a:rPr lang="en-GB" dirty="0" err="1"/>
              <a:t>velit</a:t>
            </a:r>
            <a:r>
              <a:rPr lang="en-GB" dirty="0"/>
              <a:t> </a:t>
            </a:r>
            <a:r>
              <a:rPr lang="en-GB" dirty="0" err="1"/>
              <a:t>esse</a:t>
            </a:r>
            <a:r>
              <a:rPr lang="en-GB" dirty="0"/>
              <a:t> </a:t>
            </a:r>
            <a:r>
              <a:rPr lang="en-GB" dirty="0" err="1"/>
              <a:t>molestie</a:t>
            </a:r>
            <a:r>
              <a:rPr lang="en-GB" dirty="0"/>
              <a:t> </a:t>
            </a:r>
            <a:r>
              <a:rPr lang="en-GB" dirty="0" err="1"/>
              <a:t>consequat</a:t>
            </a:r>
            <a:r>
              <a:rPr lang="en-GB" dirty="0"/>
              <a:t>, </a:t>
            </a:r>
            <a:r>
              <a:rPr lang="en-GB" dirty="0" err="1"/>
              <a:t>vel</a:t>
            </a:r>
            <a:r>
              <a:rPr lang="en-GB" dirty="0"/>
              <a:t> </a:t>
            </a:r>
            <a:r>
              <a:rPr lang="en-GB" dirty="0" err="1"/>
              <a:t>illum</a:t>
            </a:r>
            <a:r>
              <a:rPr lang="en-GB" dirty="0"/>
              <a:t> dolore </a:t>
            </a:r>
            <a:r>
              <a:rPr lang="en-GB" dirty="0" err="1"/>
              <a:t>eu</a:t>
            </a:r>
            <a:r>
              <a:rPr lang="en-GB" dirty="0"/>
              <a:t> </a:t>
            </a:r>
            <a:r>
              <a:rPr lang="en-GB" dirty="0" err="1"/>
              <a:t>feugiat</a:t>
            </a:r>
            <a:r>
              <a:rPr lang="en-GB" dirty="0"/>
              <a:t> </a:t>
            </a:r>
            <a:r>
              <a:rPr lang="en-GB" dirty="0" err="1"/>
              <a:t>nulla</a:t>
            </a:r>
            <a:r>
              <a:rPr lang="en-GB" dirty="0"/>
              <a:t> </a:t>
            </a:r>
            <a:r>
              <a:rPr lang="en-GB" dirty="0" err="1"/>
              <a:t>facilisis</a:t>
            </a:r>
            <a:r>
              <a:rPr lang="en-GB" dirty="0"/>
              <a:t> at </a:t>
            </a:r>
            <a:r>
              <a:rPr lang="en-GB" dirty="0" err="1"/>
              <a:t>vero</a:t>
            </a:r>
            <a:r>
              <a:rPr lang="en-GB" dirty="0"/>
              <a:t> </a:t>
            </a:r>
            <a:r>
              <a:rPr lang="en-GB" dirty="0" err="1"/>
              <a:t>eros</a:t>
            </a:r>
            <a:r>
              <a:rPr lang="en-GB" dirty="0"/>
              <a:t> et.</a:t>
            </a:r>
          </a:p>
        </p:txBody>
      </p:sp>
      <p:pic>
        <p:nvPicPr>
          <p:cNvPr id="2" name="Picture 2">
            <a:extLst>
              <a:ext uri="{FF2B5EF4-FFF2-40B4-BE49-F238E27FC236}">
                <a16:creationId xmlns:a16="http://schemas.microsoft.com/office/drawing/2014/main" id="{9DD63336-F872-9734-6BAD-911481635C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435" y="5859284"/>
            <a:ext cx="834293" cy="562461"/>
          </a:xfrm>
          <a:prstGeom prst="rect">
            <a:avLst/>
          </a:prstGeom>
        </p:spPr>
      </p:pic>
    </p:spTree>
    <p:extLst>
      <p:ext uri="{BB962C8B-B14F-4D97-AF65-F5344CB8AC3E}">
        <p14:creationId xmlns:p14="http://schemas.microsoft.com/office/powerpoint/2010/main" val="2910092071"/>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127651"/>
      </p:ext>
    </p:extLst>
  </p:cSld>
  <p:clrMap bg1="lt1" tx1="dk1" bg2="lt2" tx2="dk2" accent1="accent1" accent2="accent2" accent3="accent3" accent4="accent4" accent5="accent5" accent6="accent6" hlink="hlink" folHlink="folHlink"/>
  <p:sldLayoutIdLst>
    <p:sldLayoutId id="2147483675" r:id="rId1"/>
    <p:sldLayoutId id="2147483650" r:id="rId2"/>
    <p:sldLayoutId id="2147483651" r:id="rId3"/>
    <p:sldLayoutId id="2147483652" r:id="rId4"/>
    <p:sldLayoutId id="2147483659" r:id="rId5"/>
    <p:sldLayoutId id="2147483660" r:id="rId6"/>
    <p:sldLayoutId id="2147483661" r:id="rId7"/>
    <p:sldLayoutId id="2147483662" r:id="rId8"/>
    <p:sldLayoutId id="2147483669" r:id="rId9"/>
    <p:sldLayoutId id="2147483671" r:id="rId10"/>
    <p:sldLayoutId id="2147483664" r:id="rId11"/>
    <p:sldLayoutId id="2147483665" r:id="rId12"/>
    <p:sldLayoutId id="2147483666" r:id="rId13"/>
    <p:sldLayoutId id="2147483667" r:id="rId14"/>
    <p:sldLayoutId id="2147483668" r:id="rId15"/>
    <p:sldLayoutId id="2147483672" r:id="rId16"/>
    <p:sldLayoutId id="2147483654" r:id="rId17"/>
    <p:sldLayoutId id="2147483655" r:id="rId18"/>
    <p:sldLayoutId id="2147483658" r:id="rId19"/>
    <p:sldLayoutId id="2147483656" r:id="rId20"/>
    <p:sldLayoutId id="2147483657" r:id="rId21"/>
    <p:sldLayoutId id="2147483670" r:id="rId22"/>
    <p:sldLayoutId id="2147483682" r:id="rId23"/>
    <p:sldLayoutId id="2147483653" r:id="rId24"/>
    <p:sldLayoutId id="2147483673" r:id="rId25"/>
    <p:sldLayoutId id="2147483681" r:id="rId26"/>
    <p:sldLayoutId id="2147483676" r:id="rId27"/>
    <p:sldLayoutId id="2147483677" r:id="rId28"/>
    <p:sldLayoutId id="2147483678" r:id="rId29"/>
    <p:sldLayoutId id="2147483679" r:id="rId30"/>
    <p:sldLayoutId id="2147483680"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3.png"/><Relationship Id="rId11" Type="http://schemas.openxmlformats.org/officeDocument/2006/relationships/image" Target="../media/image42.png"/><Relationship Id="rId5" Type="http://schemas.openxmlformats.org/officeDocument/2006/relationships/image" Target="../media/image33.sv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image" Target="../media/image45.png"/><Relationship Id="rId1" Type="http://schemas.openxmlformats.org/officeDocument/2006/relationships/slideLayout" Target="../slideLayouts/slideLayout10.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2.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6.jpeg"/><Relationship Id="rId7" Type="http://schemas.openxmlformats.org/officeDocument/2006/relationships/image" Target="../media/image59.sv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58.emf"/><Relationship Id="rId5" Type="http://schemas.openxmlformats.org/officeDocument/2006/relationships/image" Target="../media/image3.png"/><Relationship Id="rId4" Type="http://schemas.openxmlformats.org/officeDocument/2006/relationships/image" Target="../media/image57.svg"/><Relationship Id="rId9" Type="http://schemas.openxmlformats.org/officeDocument/2006/relationships/image" Target="../media/image61.svg"/></Relationships>
</file>

<file path=ppt/slides/_rels/slide13.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6.jpeg"/><Relationship Id="rId7" Type="http://schemas.openxmlformats.org/officeDocument/2006/relationships/image" Target="../media/image58.emf"/><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42.png"/><Relationship Id="rId5" Type="http://schemas.openxmlformats.org/officeDocument/2006/relationships/image" Target="../media/image57.svg"/><Relationship Id="rId10" Type="http://schemas.openxmlformats.org/officeDocument/2006/relationships/image" Target="../media/image61.svg"/><Relationship Id="rId4" Type="http://schemas.openxmlformats.org/officeDocument/2006/relationships/image" Target="../media/image62.jpeg"/><Relationship Id="rId9" Type="http://schemas.openxmlformats.org/officeDocument/2006/relationships/image" Target="../media/image60.svg"/></Relationships>
</file>

<file path=ppt/slides/_rels/slide14.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63.jpg"/><Relationship Id="rId7" Type="http://schemas.openxmlformats.org/officeDocument/2006/relationships/image" Target="../media/image59.svg"/><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image" Target="../media/image57.svg"/><Relationship Id="rId5" Type="http://schemas.openxmlformats.org/officeDocument/2006/relationships/image" Target="../media/image58.emf"/><Relationship Id="rId4" Type="http://schemas.openxmlformats.org/officeDocument/2006/relationships/image" Target="../media/image64.png"/><Relationship Id="rId9" Type="http://schemas.openxmlformats.org/officeDocument/2006/relationships/image" Target="../media/image61.svg"/></Relationships>
</file>

<file path=ppt/slides/_rels/slide15.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65.jpg"/><Relationship Id="rId7" Type="http://schemas.openxmlformats.org/officeDocument/2006/relationships/image" Target="../media/image59.sv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58.emf"/><Relationship Id="rId5" Type="http://schemas.openxmlformats.org/officeDocument/2006/relationships/image" Target="../media/image41.png"/><Relationship Id="rId4" Type="http://schemas.openxmlformats.org/officeDocument/2006/relationships/image" Target="../media/image57.svg"/><Relationship Id="rId9" Type="http://schemas.openxmlformats.org/officeDocument/2006/relationships/image" Target="../media/image61.svg"/></Relationships>
</file>

<file path=ppt/slides/_rels/slide1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6.jpeg"/><Relationship Id="rId7"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image" Target="../media/image57.svg"/><Relationship Id="rId5" Type="http://schemas.openxmlformats.org/officeDocument/2006/relationships/image" Target="../media/image67.emf"/><Relationship Id="rId10" Type="http://schemas.openxmlformats.org/officeDocument/2006/relationships/image" Target="../media/image71.svg"/><Relationship Id="rId4" Type="http://schemas.openxmlformats.org/officeDocument/2006/relationships/image" Target="../media/image43.png"/><Relationship Id="rId9" Type="http://schemas.openxmlformats.org/officeDocument/2006/relationships/image" Target="../media/image70.svg"/></Relationships>
</file>

<file path=ppt/slides/_rels/slide17.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image" Target="../media/image72.jpeg"/><Relationship Id="rId7" Type="http://schemas.openxmlformats.org/officeDocument/2006/relationships/image" Target="../media/image74.pn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73.png"/><Relationship Id="rId5" Type="http://schemas.openxmlformats.org/officeDocument/2006/relationships/image" Target="../media/image40.png"/><Relationship Id="rId4" Type="http://schemas.openxmlformats.org/officeDocument/2006/relationships/image" Target="../media/image57.svg"/></Relationships>
</file>

<file path=ppt/slides/_rels/slide1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sv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79.svg"/><Relationship Id="rId5" Type="http://schemas.openxmlformats.org/officeDocument/2006/relationships/image" Target="../media/image78.svg"/><Relationship Id="rId4" Type="http://schemas.openxmlformats.org/officeDocument/2006/relationships/image" Target="../media/image77.svg"/></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10.xml"/><Relationship Id="rId6" Type="http://schemas.openxmlformats.org/officeDocument/2006/relationships/image" Target="../media/image85.jpeg"/><Relationship Id="rId5" Type="http://schemas.openxmlformats.org/officeDocument/2006/relationships/image" Target="../media/image84.jpeg"/><Relationship Id="rId10" Type="http://schemas.openxmlformats.org/officeDocument/2006/relationships/image" Target="../media/image89.svg"/><Relationship Id="rId4" Type="http://schemas.openxmlformats.org/officeDocument/2006/relationships/image" Target="../media/image83.jpeg"/><Relationship Id="rId9" Type="http://schemas.openxmlformats.org/officeDocument/2006/relationships/image" Target="../media/image88.jpg"/></Relationships>
</file>

<file path=ppt/slides/_rels/slide2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jpeg"/><Relationship Id="rId1" Type="http://schemas.openxmlformats.org/officeDocument/2006/relationships/slideLayout" Target="../slideLayouts/slideLayout26.xml"/><Relationship Id="rId4" Type="http://schemas.openxmlformats.org/officeDocument/2006/relationships/image" Target="../media/image92.emf"/></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jpeg"/><Relationship Id="rId2" Type="http://schemas.openxmlformats.org/officeDocument/2006/relationships/image" Target="../media/image10.jpeg"/><Relationship Id="rId1" Type="http://schemas.openxmlformats.org/officeDocument/2006/relationships/slideLayout" Target="../slideLayouts/slideLayout2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svg"/><Relationship Id="rId2" Type="http://schemas.openxmlformats.org/officeDocument/2006/relationships/image" Target="../media/image28.jpeg"/><Relationship Id="rId1" Type="http://schemas.openxmlformats.org/officeDocument/2006/relationships/slideLayout" Target="../slideLayouts/slideLayout1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7A7C193-1B43-4136-D7E2-0BBE802966C3}"/>
              </a:ext>
            </a:extLst>
          </p:cNvPr>
          <p:cNvPicPr>
            <a:picLocks noGrp="1" noChangeAspect="1"/>
          </p:cNvPicPr>
          <p:nvPr>
            <p:ph type="pic" sz="quarter" idx="18"/>
          </p:nvPr>
        </p:nvPicPr>
        <p:blipFill rotWithShape="1">
          <a:blip r:embed="rId3"/>
          <a:srcRect l="17899" r="17899"/>
          <a:stretch/>
        </p:blipFill>
        <p:spPr>
          <a:custGeom>
            <a:avLst/>
            <a:gdLst>
              <a:gd name="connsiteX0" fmla="*/ 0 w 7843520"/>
              <a:gd name="connsiteY0" fmla="*/ 0 h 6858000"/>
              <a:gd name="connsiteX1" fmla="*/ 7843520 w 7843520"/>
              <a:gd name="connsiteY1" fmla="*/ 0 h 6858000"/>
              <a:gd name="connsiteX2" fmla="*/ 6411167 w 7843520"/>
              <a:gd name="connsiteY2" fmla="*/ 2653030 h 6858000"/>
              <a:gd name="connsiteX3" fmla="*/ 6096000 w 7843520"/>
              <a:gd name="connsiteY3" fmla="*/ 2653030 h 6858000"/>
              <a:gd name="connsiteX4" fmla="*/ 6096000 w 7843520"/>
              <a:gd name="connsiteY4" fmla="*/ 3114675 h 6858000"/>
              <a:gd name="connsiteX5" fmla="*/ 6161928 w 7843520"/>
              <a:gd name="connsiteY5" fmla="*/ 3114675 h 6858000"/>
              <a:gd name="connsiteX6" fmla="*/ 4140931 w 7843520"/>
              <a:gd name="connsiteY6" fmla="*/ 6858000 h 6858000"/>
              <a:gd name="connsiteX7" fmla="*/ 0 w 784352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3520" h="6858000">
                <a:moveTo>
                  <a:pt x="0" y="0"/>
                </a:moveTo>
                <a:lnTo>
                  <a:pt x="7843520" y="0"/>
                </a:lnTo>
                <a:lnTo>
                  <a:pt x="6411167" y="2653030"/>
                </a:lnTo>
                <a:lnTo>
                  <a:pt x="6096000" y="2653030"/>
                </a:lnTo>
                <a:lnTo>
                  <a:pt x="6096000" y="3114675"/>
                </a:lnTo>
                <a:lnTo>
                  <a:pt x="6161928" y="3114675"/>
                </a:lnTo>
                <a:lnTo>
                  <a:pt x="4140931" y="6858000"/>
                </a:lnTo>
                <a:lnTo>
                  <a:pt x="0" y="6858000"/>
                </a:lnTo>
                <a:close/>
              </a:path>
            </a:pathLst>
          </a:custGeom>
        </p:spPr>
      </p:pic>
      <p:sp>
        <p:nvSpPr>
          <p:cNvPr id="14" name="Text Placeholder 13">
            <a:extLst>
              <a:ext uri="{FF2B5EF4-FFF2-40B4-BE49-F238E27FC236}">
                <a16:creationId xmlns:a16="http://schemas.microsoft.com/office/drawing/2014/main" id="{61D92FDB-1937-8E69-EF42-6BBB59C39035}"/>
              </a:ext>
            </a:extLst>
          </p:cNvPr>
          <p:cNvSpPr>
            <a:spLocks noGrp="1"/>
          </p:cNvSpPr>
          <p:nvPr>
            <p:ph type="body" sz="quarter" idx="15"/>
          </p:nvPr>
        </p:nvSpPr>
        <p:spPr/>
        <p:txBody>
          <a:bodyPr/>
          <a:lstStyle/>
          <a:p>
            <a:r>
              <a:rPr lang="en-GB" dirty="0">
                <a:latin typeface="Aptos" panose="020B0004020202020204" pitchFamily="34" charset="0"/>
              </a:rPr>
              <a:t>Audrey Hasson, PhD</a:t>
            </a:r>
          </a:p>
          <a:p>
            <a:endParaRPr lang="en-PT">
              <a:latin typeface="Aptos" panose="020B0004020202020204" pitchFamily="34" charset="0"/>
            </a:endParaRPr>
          </a:p>
        </p:txBody>
      </p:sp>
      <p:sp>
        <p:nvSpPr>
          <p:cNvPr id="15" name="Text Placeholder 14">
            <a:extLst>
              <a:ext uri="{FF2B5EF4-FFF2-40B4-BE49-F238E27FC236}">
                <a16:creationId xmlns:a16="http://schemas.microsoft.com/office/drawing/2014/main" id="{039DE1C5-5D2A-5429-0FB8-510EE5F66A1B}"/>
              </a:ext>
            </a:extLst>
          </p:cNvPr>
          <p:cNvSpPr>
            <a:spLocks noGrp="1"/>
          </p:cNvSpPr>
          <p:nvPr>
            <p:ph type="body" sz="quarter" idx="16"/>
          </p:nvPr>
        </p:nvSpPr>
        <p:spPr>
          <a:xfrm>
            <a:off x="7598262" y="5804567"/>
            <a:ext cx="2658921" cy="539295"/>
          </a:xfrm>
        </p:spPr>
        <p:txBody>
          <a:bodyPr/>
          <a:lstStyle/>
          <a:p>
            <a:pPr lvl="0"/>
            <a:r>
              <a:rPr lang="en-GB" dirty="0"/>
              <a:t>Executive Director EU Coordinator</a:t>
            </a:r>
          </a:p>
        </p:txBody>
      </p:sp>
      <p:sp>
        <p:nvSpPr>
          <p:cNvPr id="2" name="Text Placeholder 1">
            <a:extLst>
              <a:ext uri="{FF2B5EF4-FFF2-40B4-BE49-F238E27FC236}">
                <a16:creationId xmlns:a16="http://schemas.microsoft.com/office/drawing/2014/main" id="{49091EC6-EF36-921A-3011-0476F0F020CC}"/>
              </a:ext>
            </a:extLst>
          </p:cNvPr>
          <p:cNvSpPr>
            <a:spLocks noGrp="1"/>
          </p:cNvSpPr>
          <p:nvPr>
            <p:ph type="body" sz="quarter" idx="17"/>
          </p:nvPr>
        </p:nvSpPr>
        <p:spPr>
          <a:xfrm>
            <a:off x="7598262" y="6399825"/>
            <a:ext cx="3330632" cy="393925"/>
          </a:xfrm>
          <a:prstGeom prst="rect">
            <a:avLst/>
          </a:prstGeom>
        </p:spPr>
        <p:txBody>
          <a:bodyPr/>
          <a:lstStyle/>
          <a:p>
            <a:r>
              <a:rPr lang="en-US" dirty="0">
                <a:latin typeface="Aptos" panose="020B0004020202020204" pitchFamily="34" charset="0"/>
              </a:rPr>
              <a:t>2026</a:t>
            </a:r>
            <a:endParaRPr lang="en-PT">
              <a:latin typeface="Aptos" panose="020B0004020202020204" pitchFamily="34" charset="0"/>
            </a:endParaRPr>
          </a:p>
        </p:txBody>
      </p:sp>
      <p:sp>
        <p:nvSpPr>
          <p:cNvPr id="11" name="Text Placeholder 10">
            <a:extLst>
              <a:ext uri="{FF2B5EF4-FFF2-40B4-BE49-F238E27FC236}">
                <a16:creationId xmlns:a16="http://schemas.microsoft.com/office/drawing/2014/main" id="{083F7393-F576-C0BE-3ACF-C4EAAD0E1BEA}"/>
              </a:ext>
            </a:extLst>
          </p:cNvPr>
          <p:cNvSpPr>
            <a:spLocks noGrp="1"/>
          </p:cNvSpPr>
          <p:nvPr>
            <p:ph type="body" sz="quarter" idx="11"/>
          </p:nvPr>
        </p:nvSpPr>
        <p:spPr/>
        <p:txBody>
          <a:bodyPr/>
          <a:lstStyle/>
          <a:p>
            <a:endParaRPr lang="en-GB" dirty="0">
              <a:solidFill>
                <a:srgbClr val="0061AA"/>
              </a:solidFill>
              <a:latin typeface="Aptos" panose="020B0004020202020204" pitchFamily="34" charset="0"/>
            </a:endParaRPr>
          </a:p>
          <a:p>
            <a:r>
              <a:rPr lang="en-GB" dirty="0">
                <a:solidFill>
                  <a:srgbClr val="0061AA"/>
                </a:solidFill>
                <a:latin typeface="Aptos" panose="020B0004020202020204" pitchFamily="34" charset="0"/>
              </a:rPr>
              <a:t>GEO Blue Planet</a:t>
            </a:r>
          </a:p>
        </p:txBody>
      </p:sp>
      <p:sp>
        <p:nvSpPr>
          <p:cNvPr id="12" name="Triangle 11">
            <a:extLst>
              <a:ext uri="{FF2B5EF4-FFF2-40B4-BE49-F238E27FC236}">
                <a16:creationId xmlns:a16="http://schemas.microsoft.com/office/drawing/2014/main" id="{DAF64F7D-DC4E-4905-AA62-E603145CE64C}"/>
              </a:ext>
            </a:extLst>
          </p:cNvPr>
          <p:cNvSpPr/>
          <p:nvPr/>
        </p:nvSpPr>
        <p:spPr>
          <a:xfrm rot="5400000">
            <a:off x="5495301" y="1679595"/>
            <a:ext cx="1948633" cy="1679856"/>
          </a:xfrm>
          <a:prstGeom prst="triangle">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spTree>
    <p:extLst>
      <p:ext uri="{BB962C8B-B14F-4D97-AF65-F5344CB8AC3E}">
        <p14:creationId xmlns:p14="http://schemas.microsoft.com/office/powerpoint/2010/main" val="2574820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with medium confidence">
            <a:extLst>
              <a:ext uri="{FF2B5EF4-FFF2-40B4-BE49-F238E27FC236}">
                <a16:creationId xmlns:a16="http://schemas.microsoft.com/office/drawing/2014/main" id="{77D50AD8-9646-94E0-4845-4BCA56F4C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186" y="1560330"/>
            <a:ext cx="5716679" cy="3282378"/>
          </a:xfrm>
          <a:prstGeom prst="rect">
            <a:avLst/>
          </a:prstGeom>
        </p:spPr>
      </p:pic>
      <p:pic>
        <p:nvPicPr>
          <p:cNvPr id="6" name="Picture 5" descr="A circular logo with text and words&#10;&#10;Description automatically generated with medium confidence">
            <a:extLst>
              <a:ext uri="{FF2B5EF4-FFF2-40B4-BE49-F238E27FC236}">
                <a16:creationId xmlns:a16="http://schemas.microsoft.com/office/drawing/2014/main" id="{FF8FD2DE-66A9-2F69-81D6-B77C36EB6CF6}"/>
              </a:ext>
            </a:extLst>
          </p:cNvPr>
          <p:cNvPicPr>
            <a:picLocks noChangeAspect="1"/>
          </p:cNvPicPr>
          <p:nvPr/>
        </p:nvPicPr>
        <p:blipFill>
          <a:blip r:embed="rId4"/>
          <a:stretch>
            <a:fillRect/>
          </a:stretch>
        </p:blipFill>
        <p:spPr>
          <a:xfrm>
            <a:off x="7004479" y="1498291"/>
            <a:ext cx="4933335" cy="3406456"/>
          </a:xfrm>
          <a:prstGeom prst="rect">
            <a:avLst/>
          </a:prstGeom>
        </p:spPr>
      </p:pic>
      <p:sp>
        <p:nvSpPr>
          <p:cNvPr id="7" name="TextBox 6">
            <a:extLst>
              <a:ext uri="{FF2B5EF4-FFF2-40B4-BE49-F238E27FC236}">
                <a16:creationId xmlns:a16="http://schemas.microsoft.com/office/drawing/2014/main" id="{012AE3FA-DCA7-45BC-8B41-038FBCC17648}"/>
              </a:ext>
            </a:extLst>
          </p:cNvPr>
          <p:cNvSpPr txBox="1"/>
          <p:nvPr/>
        </p:nvSpPr>
        <p:spPr>
          <a:xfrm>
            <a:off x="1166470" y="4395302"/>
            <a:ext cx="4194810" cy="307777"/>
          </a:xfrm>
          <a:prstGeom prst="rect">
            <a:avLst/>
          </a:prstGeom>
          <a:noFill/>
        </p:spPr>
        <p:txBody>
          <a:bodyPr wrap="square" rtlCol="0">
            <a:spAutoFit/>
          </a:bodyPr>
          <a:lstStyle/>
          <a:p>
            <a:pPr algn="ctr">
              <a:buClrTx/>
              <a:buFontTx/>
              <a:buNone/>
            </a:pPr>
            <a:r>
              <a:rPr lang="en-US" sz="1400" kern="1200">
                <a:solidFill>
                  <a:srgbClr val="0061AA"/>
                </a:solidFill>
                <a:latin typeface="Verdana" panose="020B0604030504040204" pitchFamily="34" charset="0"/>
                <a:ea typeface="Verdana" panose="020B0604030504040204" pitchFamily="34" charset="0"/>
              </a:rPr>
              <a:t>Thematic Areas</a:t>
            </a:r>
            <a:endParaRPr lang="en-GB" sz="1400" kern="1200">
              <a:solidFill>
                <a:srgbClr val="0061AA"/>
              </a:solidFill>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63C7D76D-B811-C0C3-D80D-4E4F122D03DB}"/>
              </a:ext>
            </a:extLst>
          </p:cNvPr>
          <p:cNvSpPr txBox="1"/>
          <p:nvPr/>
        </p:nvSpPr>
        <p:spPr>
          <a:xfrm>
            <a:off x="7373741" y="3807012"/>
            <a:ext cx="4194810" cy="307777"/>
          </a:xfrm>
          <a:prstGeom prst="rect">
            <a:avLst/>
          </a:prstGeom>
          <a:noFill/>
        </p:spPr>
        <p:txBody>
          <a:bodyPr wrap="square" rtlCol="0">
            <a:spAutoFit/>
          </a:bodyPr>
          <a:lstStyle/>
          <a:p>
            <a:pPr algn="ctr">
              <a:buClrTx/>
              <a:buFontTx/>
              <a:buNone/>
            </a:pPr>
            <a:r>
              <a:rPr lang="en-US" sz="1400" kern="1200">
                <a:solidFill>
                  <a:srgbClr val="0061AA"/>
                </a:solidFill>
                <a:latin typeface="Verdana" panose="020B0604030504040204" pitchFamily="34" charset="0"/>
                <a:ea typeface="Verdana" panose="020B0604030504040204" pitchFamily="34" charset="0"/>
              </a:rPr>
              <a:t>Activities</a:t>
            </a:r>
            <a:endParaRPr lang="en-GB" sz="1600" kern="1200">
              <a:solidFill>
                <a:srgbClr val="0061AA"/>
              </a:solidFill>
              <a:latin typeface="Verdana" panose="020B0604030504040204" pitchFamily="34" charset="0"/>
              <a:ea typeface="Verdana" panose="020B0604030504040204" pitchFamily="34" charset="0"/>
            </a:endParaRPr>
          </a:p>
        </p:txBody>
      </p:sp>
      <p:pic>
        <p:nvPicPr>
          <p:cNvPr id="10" name="Graphic 9" descr="Chevron arrows with solid fill">
            <a:extLst>
              <a:ext uri="{FF2B5EF4-FFF2-40B4-BE49-F238E27FC236}">
                <a16:creationId xmlns:a16="http://schemas.microsoft.com/office/drawing/2014/main" id="{797636C5-B4B8-5FCC-846B-14A11ED9E3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70865" y="2596027"/>
            <a:ext cx="1210985" cy="1210985"/>
          </a:xfrm>
          <a:prstGeom prst="rect">
            <a:avLst/>
          </a:prstGeom>
        </p:spPr>
      </p:pic>
      <p:sp>
        <p:nvSpPr>
          <p:cNvPr id="11" name="TextBox 10">
            <a:extLst>
              <a:ext uri="{FF2B5EF4-FFF2-40B4-BE49-F238E27FC236}">
                <a16:creationId xmlns:a16="http://schemas.microsoft.com/office/drawing/2014/main" id="{E1EAC6AB-EB9D-090A-6D81-DC5072099A79}"/>
              </a:ext>
            </a:extLst>
          </p:cNvPr>
          <p:cNvSpPr txBox="1"/>
          <p:nvPr/>
        </p:nvSpPr>
        <p:spPr>
          <a:xfrm>
            <a:off x="3039534" y="6387278"/>
            <a:ext cx="6454422" cy="307777"/>
          </a:xfrm>
          <a:prstGeom prst="rect">
            <a:avLst/>
          </a:prstGeom>
          <a:noFill/>
        </p:spPr>
        <p:txBody>
          <a:bodyPr wrap="square">
            <a:spAutoFit/>
          </a:bodyPr>
          <a:lstStyle/>
          <a:p>
            <a:pPr algn="ctr"/>
            <a:r>
              <a:rPr lang="en-GB" sz="1400">
                <a:solidFill>
                  <a:schemeClr val="bg1"/>
                </a:solidFill>
                <a:latin typeface=" century gothic"/>
              </a:rPr>
              <a:t>https://geoblueplanet.org/</a:t>
            </a:r>
          </a:p>
        </p:txBody>
      </p:sp>
      <p:pic>
        <p:nvPicPr>
          <p:cNvPr id="13" name="Picture 12" descr="A blue circle with white outline on a branch with leaves&#10;&#10;Description automatically generated">
            <a:extLst>
              <a:ext uri="{FF2B5EF4-FFF2-40B4-BE49-F238E27FC236}">
                <a16:creationId xmlns:a16="http://schemas.microsoft.com/office/drawing/2014/main" id="{0B8C7FF8-6D00-5137-CB79-88736D0A83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503" y="5497963"/>
            <a:ext cx="923429" cy="923429"/>
          </a:xfrm>
          <a:prstGeom prst="rect">
            <a:avLst/>
          </a:prstGeom>
        </p:spPr>
      </p:pic>
      <p:pic>
        <p:nvPicPr>
          <p:cNvPr id="15" name="Picture 14" descr="A blue circle with white outline of clouds and a thermometer&#10;&#10;Description automatically generated">
            <a:extLst>
              <a:ext uri="{FF2B5EF4-FFF2-40B4-BE49-F238E27FC236}">
                <a16:creationId xmlns:a16="http://schemas.microsoft.com/office/drawing/2014/main" id="{BEB1F2E2-A897-D14B-BD85-078E5507C5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613" y="5499134"/>
            <a:ext cx="921086" cy="921086"/>
          </a:xfrm>
          <a:prstGeom prst="rect">
            <a:avLst/>
          </a:prstGeom>
        </p:spPr>
      </p:pic>
      <p:pic>
        <p:nvPicPr>
          <p:cNvPr id="17" name="Picture 16" descr="A blue circle with white outline on it&#10;&#10;Description automatically generated">
            <a:extLst>
              <a:ext uri="{FF2B5EF4-FFF2-40B4-BE49-F238E27FC236}">
                <a16:creationId xmlns:a16="http://schemas.microsoft.com/office/drawing/2014/main" id="{EEAEE74F-F35D-61CF-BAA0-BB34AB781A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75825" y="5497963"/>
            <a:ext cx="923429" cy="923429"/>
          </a:xfrm>
          <a:prstGeom prst="rect">
            <a:avLst/>
          </a:prstGeom>
        </p:spPr>
      </p:pic>
      <p:pic>
        <p:nvPicPr>
          <p:cNvPr id="19" name="Picture 18" descr="A blue circle with white lines on it&#10;&#10;Description automatically generated">
            <a:extLst>
              <a:ext uri="{FF2B5EF4-FFF2-40B4-BE49-F238E27FC236}">
                <a16:creationId xmlns:a16="http://schemas.microsoft.com/office/drawing/2014/main" id="{99486D6B-1C86-629E-45C1-514EDFEFE9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80490" y="5499762"/>
            <a:ext cx="919830" cy="919830"/>
          </a:xfrm>
          <a:prstGeom prst="rect">
            <a:avLst/>
          </a:prstGeom>
        </p:spPr>
      </p:pic>
      <p:pic>
        <p:nvPicPr>
          <p:cNvPr id="21" name="Picture 20" descr="A blue circle with white lines and a fish&#10;&#10;Description automatically generated">
            <a:extLst>
              <a:ext uri="{FF2B5EF4-FFF2-40B4-BE49-F238E27FC236}">
                <a16:creationId xmlns:a16="http://schemas.microsoft.com/office/drawing/2014/main" id="{06EE3B97-E029-9B37-756A-AB290598F3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78935" y="5497963"/>
            <a:ext cx="923429" cy="923429"/>
          </a:xfrm>
          <a:prstGeom prst="rect">
            <a:avLst/>
          </a:prstGeom>
        </p:spPr>
      </p:pic>
      <p:pic>
        <p:nvPicPr>
          <p:cNvPr id="23" name="Picture 22" descr="A blue circle with white outline of fish in it&#10;&#10;Description automatically generated">
            <a:extLst>
              <a:ext uri="{FF2B5EF4-FFF2-40B4-BE49-F238E27FC236}">
                <a16:creationId xmlns:a16="http://schemas.microsoft.com/office/drawing/2014/main" id="{055DA007-C082-2E10-0133-3143D24FAE8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77380" y="5497963"/>
            <a:ext cx="923429" cy="923429"/>
          </a:xfrm>
          <a:prstGeom prst="rect">
            <a:avLst/>
          </a:prstGeom>
        </p:spPr>
      </p:pic>
      <p:pic>
        <p:nvPicPr>
          <p:cNvPr id="25" name="Picture 24" descr="A blue circle with white line on it&#10;&#10;Description automatically generated">
            <a:extLst>
              <a:ext uri="{FF2B5EF4-FFF2-40B4-BE49-F238E27FC236}">
                <a16:creationId xmlns:a16="http://schemas.microsoft.com/office/drawing/2014/main" id="{BCE6F1A1-4FF9-502D-0F36-7DA2FE2DEC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78447" y="5497963"/>
            <a:ext cx="923429" cy="923429"/>
          </a:xfrm>
          <a:prstGeom prst="rect">
            <a:avLst/>
          </a:prstGeom>
        </p:spPr>
      </p:pic>
      <p:pic>
        <p:nvPicPr>
          <p:cNvPr id="27" name="Picture 26" descr="A blue circle with white lines on it&#10;&#10;Description automatically generated">
            <a:extLst>
              <a:ext uri="{FF2B5EF4-FFF2-40B4-BE49-F238E27FC236}">
                <a16:creationId xmlns:a16="http://schemas.microsoft.com/office/drawing/2014/main" id="{5959A66D-D500-83B8-5B49-7CD61152313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75058" y="5497963"/>
            <a:ext cx="923429" cy="923429"/>
          </a:xfrm>
          <a:prstGeom prst="rect">
            <a:avLst/>
          </a:prstGeom>
        </p:spPr>
      </p:pic>
      <p:sp>
        <p:nvSpPr>
          <p:cNvPr id="4" name="Espace réservé du texte 3">
            <a:extLst>
              <a:ext uri="{FF2B5EF4-FFF2-40B4-BE49-F238E27FC236}">
                <a16:creationId xmlns:a16="http://schemas.microsoft.com/office/drawing/2014/main" id="{BD373397-1B69-5447-A727-8F7A425D973A}"/>
              </a:ext>
            </a:extLst>
          </p:cNvPr>
          <p:cNvSpPr>
            <a:spLocks noGrp="1"/>
          </p:cNvSpPr>
          <p:nvPr>
            <p:ph type="body" sz="quarter" idx="11"/>
          </p:nvPr>
        </p:nvSpPr>
        <p:spPr/>
        <p:txBody>
          <a:bodyPr/>
          <a:lstStyle/>
          <a:p>
            <a:r>
              <a:rPr lang="fr-FR" dirty="0">
                <a:solidFill>
                  <a:srgbClr val="0061AA"/>
                </a:solidFill>
              </a:rPr>
              <a:t>GEO Blue </a:t>
            </a:r>
            <a:r>
              <a:rPr lang="fr-FR" dirty="0" err="1">
                <a:solidFill>
                  <a:srgbClr val="0061AA"/>
                </a:solidFill>
              </a:rPr>
              <a:t>Planet</a:t>
            </a:r>
            <a:r>
              <a:rPr lang="fr-FR" dirty="0">
                <a:solidFill>
                  <a:srgbClr val="0061AA"/>
                </a:solidFill>
              </a:rPr>
              <a:t> Scope of Action</a:t>
            </a:r>
          </a:p>
        </p:txBody>
      </p:sp>
    </p:spTree>
    <p:extLst>
      <p:ext uri="{BB962C8B-B14F-4D97-AF65-F5344CB8AC3E}">
        <p14:creationId xmlns:p14="http://schemas.microsoft.com/office/powerpoint/2010/main" val="2525923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6027C66-EA9A-C5E7-3C67-0B1531D3B7F8}"/>
              </a:ext>
            </a:extLst>
          </p:cNvPr>
          <p:cNvSpPr/>
          <p:nvPr/>
        </p:nvSpPr>
        <p:spPr>
          <a:xfrm>
            <a:off x="0" y="4047700"/>
            <a:ext cx="7443688" cy="2648541"/>
          </a:xfrm>
          <a:prstGeom prst="rect">
            <a:avLst/>
          </a:prstGeom>
          <a:solidFill>
            <a:srgbClr val="FFC000">
              <a:alpha val="54118"/>
            </a:srgb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8E4A8EF-3536-7075-F278-14511ED6DE9C}"/>
              </a:ext>
            </a:extLst>
          </p:cNvPr>
          <p:cNvSpPr/>
          <p:nvPr/>
        </p:nvSpPr>
        <p:spPr>
          <a:xfrm>
            <a:off x="204898" y="2066005"/>
            <a:ext cx="7094230" cy="174411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 century gothic"/>
            </a:endParaRPr>
          </a:p>
        </p:txBody>
      </p:sp>
      <p:sp>
        <p:nvSpPr>
          <p:cNvPr id="8" name="Content Placeholder 3">
            <a:extLst>
              <a:ext uri="{FF2B5EF4-FFF2-40B4-BE49-F238E27FC236}">
                <a16:creationId xmlns:a16="http://schemas.microsoft.com/office/drawing/2014/main" id="{9F559C5E-46F0-4886-143B-50B4B46661ED}"/>
              </a:ext>
            </a:extLst>
          </p:cNvPr>
          <p:cNvSpPr txBox="1">
            <a:spLocks/>
          </p:cNvSpPr>
          <p:nvPr/>
        </p:nvSpPr>
        <p:spPr>
          <a:xfrm>
            <a:off x="398082" y="1569181"/>
            <a:ext cx="8148882" cy="2313599"/>
          </a:xfrm>
          <a:prstGeom prst="rect">
            <a:avLst/>
          </a:prstGeom>
        </p:spPr>
        <p:txBody>
          <a:bodyPr vert="horz" lIns="91440" tIns="45720" rIns="91440" bIns="45720" numCol="2"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latin typeface="Aptos" panose="020B0004020202020204" pitchFamily="34" charset="0"/>
                <a:ea typeface="Verdana" panose="020B0604030504040204" pitchFamily="34" charset="0"/>
                <a:cs typeface="Verdana" panose="020B0604030504040204" pitchFamily="34" charset="0"/>
              </a:rPr>
              <a:t>Active</a:t>
            </a:r>
          </a:p>
          <a:p>
            <a:r>
              <a:rPr lang="en-GB" sz="2000" dirty="0">
                <a:latin typeface="Aptos" panose="020B0004020202020204" pitchFamily="34" charset="0"/>
                <a:ea typeface="Verdana" panose="020B0604030504040204" pitchFamily="34" charset="0"/>
                <a:cs typeface="Verdana" panose="020B0604030504040204" pitchFamily="34" charset="0"/>
              </a:rPr>
              <a:t>Sargassum</a:t>
            </a:r>
          </a:p>
          <a:p>
            <a:r>
              <a:rPr lang="en-GB" sz="2000" dirty="0">
                <a:latin typeface="Aptos" panose="020B0004020202020204" pitchFamily="34" charset="0"/>
                <a:ea typeface="Verdana" panose="020B0604030504040204" pitchFamily="34" charset="0"/>
                <a:cs typeface="Verdana" panose="020B0604030504040204" pitchFamily="34" charset="0"/>
              </a:rPr>
              <a:t>Eutrophication </a:t>
            </a:r>
          </a:p>
          <a:p>
            <a:r>
              <a:rPr lang="en-GB" sz="2000" dirty="0">
                <a:latin typeface="Aptos" panose="020B0004020202020204" pitchFamily="34" charset="0"/>
                <a:ea typeface="Verdana" panose="020B0604030504040204" pitchFamily="34" charset="0"/>
                <a:cs typeface="Verdana" panose="020B0604030504040204" pitchFamily="34" charset="0"/>
              </a:rPr>
              <a:t>Fisheries</a:t>
            </a:r>
          </a:p>
          <a:p>
            <a:r>
              <a:rPr lang="en-GB" sz="2000" dirty="0">
                <a:latin typeface="Aptos" panose="020B0004020202020204" pitchFamily="34" charset="0"/>
                <a:ea typeface="Verdana" panose="020B0604030504040204" pitchFamily="34" charset="0"/>
                <a:cs typeface="Verdana" panose="020B0604030504040204" pitchFamily="34" charset="0"/>
              </a:rPr>
              <a:t>Marine Litter</a:t>
            </a:r>
          </a:p>
          <a:p>
            <a:r>
              <a:rPr lang="en-GB" sz="2000" dirty="0">
                <a:latin typeface="Aptos" panose="020B0004020202020204" pitchFamily="34" charset="0"/>
                <a:ea typeface="Verdana" panose="020B0604030504040204" pitchFamily="34" charset="0"/>
                <a:cs typeface="Verdana" panose="020B0604030504040204" pitchFamily="34" charset="0"/>
              </a:rPr>
              <a:t>Climate Adaptation</a:t>
            </a:r>
          </a:p>
          <a:p>
            <a:pPr marL="0" indent="0">
              <a:buNone/>
            </a:pPr>
            <a:r>
              <a:rPr lang="en-GB" sz="2000" b="1" dirty="0">
                <a:latin typeface="Aptos" panose="020B0004020202020204" pitchFamily="34" charset="0"/>
                <a:ea typeface="Verdana" panose="020B0604030504040204" pitchFamily="34" charset="0"/>
                <a:cs typeface="Verdana" panose="020B0604030504040204" pitchFamily="34" charset="0"/>
              </a:rPr>
              <a:t>Dormant</a:t>
            </a:r>
            <a:endParaRPr lang="en-GB" sz="2000" dirty="0">
              <a:latin typeface="Aptos" panose="020B0004020202020204" pitchFamily="34" charset="0"/>
              <a:ea typeface="Verdana" panose="020B0604030504040204" pitchFamily="34" charset="0"/>
              <a:cs typeface="Verdana" panose="020B0604030504040204" pitchFamily="34" charset="0"/>
            </a:endParaRPr>
          </a:p>
          <a:p>
            <a:r>
              <a:rPr lang="en-GB" sz="2000" dirty="0">
                <a:latin typeface="Aptos" panose="020B0004020202020204" pitchFamily="34" charset="0"/>
                <a:ea typeface="Verdana" panose="020B0604030504040204" pitchFamily="34" charset="0"/>
                <a:cs typeface="Verdana" panose="020B0604030504040204" pitchFamily="34" charset="0"/>
              </a:rPr>
              <a:t>Oil spills</a:t>
            </a:r>
          </a:p>
          <a:p>
            <a:r>
              <a:rPr lang="en-GB" sz="2000" dirty="0">
                <a:latin typeface="Aptos" panose="020B0004020202020204" pitchFamily="34" charset="0"/>
                <a:ea typeface="Verdana" panose="020B0604030504040204" pitchFamily="34" charset="0"/>
                <a:cs typeface="Verdana" panose="020B0604030504040204" pitchFamily="34" charset="0"/>
              </a:rPr>
              <a:t>Coastal changes</a:t>
            </a:r>
            <a:endParaRPr lang="en-GB" sz="2000" dirty="0">
              <a:solidFill>
                <a:srgbClr val="F0491C"/>
              </a:solidFill>
              <a:latin typeface="Aptos" panose="020B0004020202020204" pitchFamily="34" charset="0"/>
              <a:ea typeface="Verdana" panose="020B0604030504040204" pitchFamily="34" charset="0"/>
              <a:cs typeface="Verdana" panose="020B0604030504040204" pitchFamily="34" charset="0"/>
            </a:endParaRPr>
          </a:p>
          <a:p>
            <a:r>
              <a:rPr lang="en-GB" sz="2000" dirty="0">
                <a:latin typeface="Aptos" panose="020B0004020202020204" pitchFamily="34" charset="0"/>
                <a:ea typeface="Verdana" panose="020B0604030504040204" pitchFamily="34" charset="0"/>
                <a:cs typeface="Verdana" panose="020B0604030504040204" pitchFamily="34" charset="0"/>
              </a:rPr>
              <a:t>Coastal flooding </a:t>
            </a:r>
          </a:p>
          <a:p>
            <a:pPr marL="542925">
              <a:tabLst>
                <a:tab pos="628650" algn="l"/>
              </a:tabLst>
            </a:pPr>
            <a:endParaRPr lang="en-GB" sz="2000" dirty="0">
              <a:latin typeface="Aptos" panose="020B0004020202020204" pitchFamily="34" charset="0"/>
              <a:ea typeface="Verdana" panose="020B0604030504040204" pitchFamily="34" charset="0"/>
              <a:cs typeface="Verdana" panose="020B0604030504040204" pitchFamily="34" charset="0"/>
            </a:endParaRPr>
          </a:p>
        </p:txBody>
      </p:sp>
      <p:sp>
        <p:nvSpPr>
          <p:cNvPr id="18" name="Rectangle 17">
            <a:extLst>
              <a:ext uri="{FF2B5EF4-FFF2-40B4-BE49-F238E27FC236}">
                <a16:creationId xmlns:a16="http://schemas.microsoft.com/office/drawing/2014/main" id="{7CCE85BC-7E87-625E-C558-B380644DD203}"/>
              </a:ext>
            </a:extLst>
          </p:cNvPr>
          <p:cNvSpPr/>
          <p:nvPr/>
        </p:nvSpPr>
        <p:spPr>
          <a:xfrm>
            <a:off x="204897" y="4010426"/>
            <a:ext cx="7094231" cy="2183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1D196A35-34D7-B5D6-E656-39CE359723A5}"/>
              </a:ext>
            </a:extLst>
          </p:cNvPr>
          <p:cNvSpPr txBox="1"/>
          <p:nvPr/>
        </p:nvSpPr>
        <p:spPr>
          <a:xfrm>
            <a:off x="398082" y="4198628"/>
            <a:ext cx="6773086" cy="923330"/>
          </a:xfrm>
          <a:prstGeom prst="rect">
            <a:avLst/>
          </a:prstGeom>
          <a:noFill/>
        </p:spPr>
        <p:txBody>
          <a:bodyPr wrap="square" rtlCol="0">
            <a:spAutoFit/>
          </a:bodyPr>
          <a:lstStyle/>
          <a:p>
            <a:r>
              <a:rPr lang="en-US" dirty="0">
                <a:latin typeface="Aptos" panose="020B0004020202020204" pitchFamily="34" charset="0"/>
                <a:ea typeface="Verdana" panose="020B0604030504040204" pitchFamily="34" charset="0"/>
                <a:cs typeface="Verdana" panose="020B0604030504040204" pitchFamily="34" charset="0"/>
              </a:rPr>
              <a:t>All GEO Blue Planet* activities support and contribute to the </a:t>
            </a:r>
            <a:r>
              <a:rPr lang="en-US" b="1" dirty="0">
                <a:latin typeface="Aptos" panose="020B0004020202020204" pitchFamily="34" charset="0"/>
                <a:ea typeface="Verdana" panose="020B0604030504040204" pitchFamily="34" charset="0"/>
                <a:cs typeface="Verdana" panose="020B0604030504040204" pitchFamily="34" charset="0"/>
              </a:rPr>
              <a:t>UN Decade of Ocean Sciences for Sustainable Development </a:t>
            </a:r>
            <a:r>
              <a:rPr lang="en-US" dirty="0">
                <a:latin typeface="Aptos" panose="020B0004020202020204" pitchFamily="34" charset="0"/>
                <a:ea typeface="Verdana" panose="020B0604030504040204" pitchFamily="34" charset="0"/>
                <a:cs typeface="Verdana" panose="020B0604030504040204" pitchFamily="34" charset="0"/>
              </a:rPr>
              <a:t>and inclusion and diversity</a:t>
            </a:r>
            <a:endParaRPr lang="en-GB" dirty="0">
              <a:latin typeface="Aptos" panose="020B0004020202020204" pitchFamily="34" charset="0"/>
              <a:ea typeface="Verdana" panose="020B0604030504040204" pitchFamily="34" charset="0"/>
              <a:cs typeface="Verdana" panose="020B0604030504040204" pitchFamily="34" charset="0"/>
            </a:endParaRPr>
          </a:p>
        </p:txBody>
      </p:sp>
      <p:pic>
        <p:nvPicPr>
          <p:cNvPr id="20" name="Picture 19" descr="A black background with white text&#10;&#10;Description automatically generated">
            <a:extLst>
              <a:ext uri="{FF2B5EF4-FFF2-40B4-BE49-F238E27FC236}">
                <a16:creationId xmlns:a16="http://schemas.microsoft.com/office/drawing/2014/main" id="{E1DAB613-5328-C784-C665-F65A34DD7D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036" y="5389695"/>
            <a:ext cx="3950284" cy="592740"/>
          </a:xfrm>
          <a:prstGeom prst="rect">
            <a:avLst/>
          </a:prstGeom>
        </p:spPr>
      </p:pic>
      <p:sp>
        <p:nvSpPr>
          <p:cNvPr id="23" name="Titre 1">
            <a:extLst>
              <a:ext uri="{FF2B5EF4-FFF2-40B4-BE49-F238E27FC236}">
                <a16:creationId xmlns:a16="http://schemas.microsoft.com/office/drawing/2014/main" id="{02852E6E-6F05-8308-353C-C20E23EBC0D1}"/>
              </a:ext>
            </a:extLst>
          </p:cNvPr>
          <p:cNvSpPr txBox="1">
            <a:spLocks/>
          </p:cNvSpPr>
          <p:nvPr/>
        </p:nvSpPr>
        <p:spPr>
          <a:xfrm>
            <a:off x="403921" y="407782"/>
            <a:ext cx="10515600" cy="635922"/>
          </a:xfrm>
          <a:prstGeom prst="rect">
            <a:avLst/>
          </a:prstGeom>
        </p:spPr>
        <p:txBody>
          <a:bodyPr/>
          <a:lstStyle>
            <a:lvl1pPr algn="l" defTabSz="914377" rtl="0" eaLnBrk="1" latinLnBrk="0" hangingPunct="1">
              <a:lnSpc>
                <a:spcPct val="90000"/>
              </a:lnSpc>
              <a:spcBef>
                <a:spcPct val="0"/>
              </a:spcBef>
              <a:buNone/>
              <a:defRPr sz="2800" b="1" i="0" kern="1200">
                <a:solidFill>
                  <a:srgbClr val="292C41"/>
                </a:solidFill>
                <a:latin typeface="Century Gothic" panose="020B0502020202020204" pitchFamily="34" charset="0"/>
                <a:ea typeface="+mj-ea"/>
                <a:cs typeface="+mj-cs"/>
              </a:defRPr>
            </a:lvl1pPr>
          </a:lstStyle>
          <a:p>
            <a:endParaRPr lang="fr-FR" sz="3200"/>
          </a:p>
        </p:txBody>
      </p:sp>
      <p:grpSp>
        <p:nvGrpSpPr>
          <p:cNvPr id="26" name="Group 25">
            <a:extLst>
              <a:ext uri="{FF2B5EF4-FFF2-40B4-BE49-F238E27FC236}">
                <a16:creationId xmlns:a16="http://schemas.microsoft.com/office/drawing/2014/main" id="{8DD5DE55-E6CF-BDD4-25DB-2CBA4032A93D}"/>
              </a:ext>
            </a:extLst>
          </p:cNvPr>
          <p:cNvGrpSpPr>
            <a:grpSpLocks noChangeAspect="1"/>
          </p:cNvGrpSpPr>
          <p:nvPr/>
        </p:nvGrpSpPr>
        <p:grpSpPr>
          <a:xfrm>
            <a:off x="5240858" y="5146899"/>
            <a:ext cx="1077808" cy="1078332"/>
            <a:chOff x="5186852" y="4901549"/>
            <a:chExt cx="867600" cy="868022"/>
          </a:xfrm>
        </p:grpSpPr>
        <p:sp>
          <p:nvSpPr>
            <p:cNvPr id="24" name="Oval 23">
              <a:extLst>
                <a:ext uri="{FF2B5EF4-FFF2-40B4-BE49-F238E27FC236}">
                  <a16:creationId xmlns:a16="http://schemas.microsoft.com/office/drawing/2014/main" id="{33C4FB9E-4979-4EE1-9C2F-85F5AC8D3A8B}"/>
                </a:ext>
              </a:extLst>
            </p:cNvPr>
            <p:cNvSpPr/>
            <p:nvPr/>
          </p:nvSpPr>
          <p:spPr>
            <a:xfrm>
              <a:off x="5186852" y="4901549"/>
              <a:ext cx="867600" cy="868022"/>
            </a:xfrm>
            <a:prstGeom prst="ellipse">
              <a:avLst/>
            </a:prstGeom>
            <a:solidFill>
              <a:srgbClr val="82B1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A black and white logo&#10;&#10;Description automatically generated">
              <a:extLst>
                <a:ext uri="{FF2B5EF4-FFF2-40B4-BE49-F238E27FC236}">
                  <a16:creationId xmlns:a16="http://schemas.microsoft.com/office/drawing/2014/main" id="{A100CEC9-EEFD-DBD3-E5AF-22DBD3E5C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1392" y="5123383"/>
              <a:ext cx="720000" cy="419148"/>
            </a:xfrm>
            <a:prstGeom prst="rect">
              <a:avLst/>
            </a:prstGeom>
          </p:spPr>
        </p:pic>
      </p:grpSp>
      <p:sp>
        <p:nvSpPr>
          <p:cNvPr id="27" name="TextBox 26">
            <a:extLst>
              <a:ext uri="{FF2B5EF4-FFF2-40B4-BE49-F238E27FC236}">
                <a16:creationId xmlns:a16="http://schemas.microsoft.com/office/drawing/2014/main" id="{0B8FF3AD-99A8-ABA6-0C4D-072BC9CADC86}"/>
              </a:ext>
            </a:extLst>
          </p:cNvPr>
          <p:cNvSpPr txBox="1"/>
          <p:nvPr/>
        </p:nvSpPr>
        <p:spPr>
          <a:xfrm>
            <a:off x="398082" y="6297893"/>
            <a:ext cx="6492179" cy="307777"/>
          </a:xfrm>
          <a:prstGeom prst="rect">
            <a:avLst/>
          </a:prstGeom>
          <a:noFill/>
        </p:spPr>
        <p:txBody>
          <a:bodyPr wrap="square" rtlCol="0">
            <a:spAutoFit/>
          </a:bodyPr>
          <a:lstStyle/>
          <a:p>
            <a:r>
              <a:rPr lang="en-US" sz="1400" dirty="0">
                <a:latin typeface="Aptos" panose="020B0004020202020204" pitchFamily="34" charset="0"/>
                <a:ea typeface="Verdana" panose="020B0604030504040204" pitchFamily="34" charset="0"/>
                <a:cs typeface="Verdana" panose="020B0604030504040204" pitchFamily="34" charset="0"/>
              </a:rPr>
              <a:t>* In the process of being recognized as an Implementing Partner</a:t>
            </a:r>
            <a:endParaRPr lang="en-GB" sz="1400" dirty="0">
              <a:latin typeface="Aptos" panose="020B0004020202020204" pitchFamily="34" charset="0"/>
              <a:ea typeface="Verdana" panose="020B0604030504040204" pitchFamily="34" charset="0"/>
              <a:cs typeface="Verdana" panose="020B0604030504040204" pitchFamily="34" charset="0"/>
            </a:endParaRPr>
          </a:p>
        </p:txBody>
      </p:sp>
      <p:pic>
        <p:nvPicPr>
          <p:cNvPr id="3" name="Image 19" descr="Une image contenant cercle, Graphique, Police, conception&#10;&#10;Description générée automatiquement">
            <a:extLst>
              <a:ext uri="{FF2B5EF4-FFF2-40B4-BE49-F238E27FC236}">
                <a16:creationId xmlns:a16="http://schemas.microsoft.com/office/drawing/2014/main" id="{4A0958B6-86B8-18AB-A466-6255899663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8968" y="2893901"/>
            <a:ext cx="2892740" cy="2892740"/>
          </a:xfrm>
          <a:prstGeom prst="rect">
            <a:avLst/>
          </a:prstGeom>
        </p:spPr>
      </p:pic>
      <p:pic>
        <p:nvPicPr>
          <p:cNvPr id="4" name="Image 21" descr="Une image contenant cercle, Police, Graphique, logo&#10;&#10;Description générée automatiquement">
            <a:extLst>
              <a:ext uri="{FF2B5EF4-FFF2-40B4-BE49-F238E27FC236}">
                <a16:creationId xmlns:a16="http://schemas.microsoft.com/office/drawing/2014/main" id="{04E6DAFF-DA61-64D0-9EC0-10F4D6E7BC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1285" y="1916912"/>
            <a:ext cx="1080000" cy="1080000"/>
          </a:xfrm>
          <a:prstGeom prst="rect">
            <a:avLst/>
          </a:prstGeom>
        </p:spPr>
      </p:pic>
      <p:pic>
        <p:nvPicPr>
          <p:cNvPr id="5" name="Image 23" descr="Une image contenant cercle, conception&#10;&#10;Description générée automatiquement">
            <a:extLst>
              <a:ext uri="{FF2B5EF4-FFF2-40B4-BE49-F238E27FC236}">
                <a16:creationId xmlns:a16="http://schemas.microsoft.com/office/drawing/2014/main" id="{745F8F69-9E66-A8C1-DC00-C4167A1881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99122" y="1453435"/>
            <a:ext cx="1080000" cy="1080000"/>
          </a:xfrm>
          <a:prstGeom prst="rect">
            <a:avLst/>
          </a:prstGeom>
        </p:spPr>
      </p:pic>
      <p:pic>
        <p:nvPicPr>
          <p:cNvPr id="21" name="Image 29" descr="Une image contenant cercle, symbole, Graphique, Police&#10;&#10;Description générée automatiquement">
            <a:extLst>
              <a:ext uri="{FF2B5EF4-FFF2-40B4-BE49-F238E27FC236}">
                <a16:creationId xmlns:a16="http://schemas.microsoft.com/office/drawing/2014/main" id="{953D216C-1494-CA1A-2403-D3357D1F17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66166" y="3108120"/>
            <a:ext cx="1080000" cy="1080000"/>
          </a:xfrm>
          <a:prstGeom prst="rect">
            <a:avLst/>
          </a:prstGeom>
        </p:spPr>
      </p:pic>
      <p:pic>
        <p:nvPicPr>
          <p:cNvPr id="32" name="Image 31" descr="Une image contenant cercle, Graphique, Police, conception&#10;&#10;Description générée automatiquement">
            <a:extLst>
              <a:ext uri="{FF2B5EF4-FFF2-40B4-BE49-F238E27FC236}">
                <a16:creationId xmlns:a16="http://schemas.microsoft.com/office/drawing/2014/main" id="{959F4C97-85F5-4DD8-D200-A7953666C6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99122" y="5942126"/>
            <a:ext cx="1080000" cy="1080000"/>
          </a:xfrm>
          <a:prstGeom prst="rect">
            <a:avLst/>
          </a:prstGeom>
        </p:spPr>
      </p:pic>
      <p:pic>
        <p:nvPicPr>
          <p:cNvPr id="33" name="Image 35" descr="Une image contenant cercle, Graphique, Police, symbole&#10;&#10;Description générée automatiquement">
            <a:extLst>
              <a:ext uri="{FF2B5EF4-FFF2-40B4-BE49-F238E27FC236}">
                <a16:creationId xmlns:a16="http://schemas.microsoft.com/office/drawing/2014/main" id="{0D12CF4A-75B8-A312-61FA-5E05319BE71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80703" y="5616241"/>
            <a:ext cx="1080000" cy="1080000"/>
          </a:xfrm>
          <a:prstGeom prst="rect">
            <a:avLst/>
          </a:prstGeom>
        </p:spPr>
      </p:pic>
      <p:pic>
        <p:nvPicPr>
          <p:cNvPr id="34" name="Image 37" descr="Une image contenant cercle, Graphique, Police, capture d’écran&#10;&#10;Description générée automatiquement">
            <a:extLst>
              <a:ext uri="{FF2B5EF4-FFF2-40B4-BE49-F238E27FC236}">
                <a16:creationId xmlns:a16="http://schemas.microsoft.com/office/drawing/2014/main" id="{459166D7-FB5C-0CDE-343F-50D2F63F9F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230668" y="1736159"/>
            <a:ext cx="1080000" cy="1080000"/>
          </a:xfrm>
          <a:prstGeom prst="rect">
            <a:avLst/>
          </a:prstGeom>
        </p:spPr>
      </p:pic>
      <p:pic>
        <p:nvPicPr>
          <p:cNvPr id="36" name="Image 39" descr="Une image contenant cercle, Graphique, conception&#10;&#10;Description générée automatiquement">
            <a:extLst>
              <a:ext uri="{FF2B5EF4-FFF2-40B4-BE49-F238E27FC236}">
                <a16:creationId xmlns:a16="http://schemas.microsoft.com/office/drawing/2014/main" id="{FBBF14F5-35C8-BB1D-8A24-C6978884435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66166" y="4467986"/>
            <a:ext cx="1080000" cy="1080000"/>
          </a:xfrm>
          <a:prstGeom prst="rect">
            <a:avLst/>
          </a:prstGeom>
        </p:spPr>
      </p:pic>
      <p:pic>
        <p:nvPicPr>
          <p:cNvPr id="37" name="Image 41" descr="Une image contenant cercle, art, Graphique, conception&#10;&#10;Description générée automatiquement">
            <a:extLst>
              <a:ext uri="{FF2B5EF4-FFF2-40B4-BE49-F238E27FC236}">
                <a16:creationId xmlns:a16="http://schemas.microsoft.com/office/drawing/2014/main" id="{3980E186-EBEA-D5EA-CB2C-6071C148FC3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230668" y="5786641"/>
            <a:ext cx="1080000" cy="1080000"/>
          </a:xfrm>
          <a:prstGeom prst="rect">
            <a:avLst/>
          </a:prstGeom>
        </p:spPr>
      </p:pic>
      <p:sp>
        <p:nvSpPr>
          <p:cNvPr id="29" name="Triangle 28">
            <a:extLst>
              <a:ext uri="{FF2B5EF4-FFF2-40B4-BE49-F238E27FC236}">
                <a16:creationId xmlns:a16="http://schemas.microsoft.com/office/drawing/2014/main" id="{EA38CB28-4806-6E45-A17A-013E57697D75}"/>
              </a:ext>
            </a:extLst>
          </p:cNvPr>
          <p:cNvSpPr/>
          <p:nvPr/>
        </p:nvSpPr>
        <p:spPr>
          <a:xfrm rot="5400000">
            <a:off x="-191680" y="173619"/>
            <a:ext cx="1029748" cy="646385"/>
          </a:xfrm>
          <a:prstGeom prst="triangle">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9">
            <a:extLst>
              <a:ext uri="{FF2B5EF4-FFF2-40B4-BE49-F238E27FC236}">
                <a16:creationId xmlns:a16="http://schemas.microsoft.com/office/drawing/2014/main" id="{FF6F0694-57A3-4845-8C5B-1A0F00128CDA}"/>
              </a:ext>
            </a:extLst>
          </p:cNvPr>
          <p:cNvSpPr>
            <a:spLocks noGrp="1"/>
          </p:cNvSpPr>
          <p:nvPr>
            <p:ph type="body" sz="quarter" idx="11"/>
          </p:nvPr>
        </p:nvSpPr>
        <p:spPr/>
        <p:txBody>
          <a:bodyPr/>
          <a:lstStyle/>
          <a:p>
            <a:r>
              <a:rPr lang="fr-FR" dirty="0"/>
              <a:t>GEO Blue </a:t>
            </a:r>
            <a:r>
              <a:rPr lang="fr-FR" dirty="0" err="1"/>
              <a:t>Planet</a:t>
            </a:r>
            <a:r>
              <a:rPr lang="fr-FR" dirty="0"/>
              <a:t> </a:t>
            </a:r>
            <a:r>
              <a:rPr lang="fr-FR" dirty="0" err="1"/>
              <a:t>Thematic</a:t>
            </a:r>
            <a:r>
              <a:rPr lang="fr-FR" dirty="0"/>
              <a:t> </a:t>
            </a:r>
            <a:r>
              <a:rPr lang="fr-FR" dirty="0" err="1"/>
              <a:t>Working</a:t>
            </a:r>
            <a:r>
              <a:rPr lang="fr-FR" dirty="0"/>
              <a:t> Groups</a:t>
            </a:r>
          </a:p>
        </p:txBody>
      </p:sp>
    </p:spTree>
    <p:extLst>
      <p:ext uri="{BB962C8B-B14F-4D97-AF65-F5344CB8AC3E}">
        <p14:creationId xmlns:p14="http://schemas.microsoft.com/office/powerpoint/2010/main" val="1914928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685185B3-0D4C-A34C-9D28-45AACDF5B592}"/>
              </a:ext>
            </a:extLst>
          </p:cNvPr>
          <p:cNvPicPr>
            <a:picLocks noChangeAspect="1"/>
          </p:cNvPicPr>
          <p:nvPr/>
        </p:nvPicPr>
        <p:blipFill rotWithShape="1">
          <a:blip r:embed="rId3"/>
          <a:srcRect l="23267" t="1959" r="33762" b="2903"/>
          <a:stretch/>
        </p:blipFill>
        <p:spPr>
          <a:xfrm>
            <a:off x="7525512" y="-6741"/>
            <a:ext cx="4666488" cy="6857999"/>
          </a:xfrm>
          <a:prstGeom prst="rect">
            <a:avLst/>
          </a:prstGeom>
        </p:spPr>
      </p:pic>
      <p:sp>
        <p:nvSpPr>
          <p:cNvPr id="3" name="ZoneTexte 2">
            <a:extLst>
              <a:ext uri="{FF2B5EF4-FFF2-40B4-BE49-F238E27FC236}">
                <a16:creationId xmlns:a16="http://schemas.microsoft.com/office/drawing/2014/main" id="{8F1AC948-7D14-DA4B-A10F-CBC587554137}"/>
              </a:ext>
            </a:extLst>
          </p:cNvPr>
          <p:cNvSpPr txBox="1"/>
          <p:nvPr/>
        </p:nvSpPr>
        <p:spPr>
          <a:xfrm>
            <a:off x="845169" y="229525"/>
            <a:ext cx="6266063" cy="5416868"/>
          </a:xfrm>
          <a:prstGeom prst="rect">
            <a:avLst/>
          </a:prstGeom>
          <a:noFill/>
        </p:spPr>
        <p:txBody>
          <a:bodyPr wrap="square" rtlCol="0">
            <a:spAutoFit/>
          </a:bodyPr>
          <a:lstStyle/>
          <a:p>
            <a:pPr fontAlgn="base"/>
            <a:r>
              <a:rPr lang="en-US" b="1" dirty="0">
                <a:solidFill>
                  <a:schemeClr val="bg1"/>
                </a:solidFill>
                <a:highlight>
                  <a:srgbClr val="0061AA"/>
                </a:highlight>
                <a:latin typeface="Aptos" panose="020B0004020202020204" pitchFamily="34" charset="0"/>
              </a:rPr>
              <a:t>OBJECTIVE</a:t>
            </a:r>
            <a:r>
              <a:rPr lang="en-US" dirty="0">
                <a:latin typeface="Aptos" panose="020B0004020202020204" pitchFamily="34" charset="0"/>
              </a:rPr>
              <a:t> </a:t>
            </a:r>
          </a:p>
          <a:p>
            <a:pPr fontAlgn="base"/>
            <a:r>
              <a:rPr lang="en-US" sz="1600" dirty="0">
                <a:latin typeface="Aptos" panose="020B0004020202020204" pitchFamily="34" charset="0"/>
              </a:rPr>
              <a:t>Support operational satellite-based </a:t>
            </a:r>
            <a:r>
              <a:rPr lang="en-US" sz="1600" i="1" dirty="0">
                <a:latin typeface="Aptos" panose="020B0004020202020204" pitchFamily="34" charset="0"/>
              </a:rPr>
              <a:t>Sargassum</a:t>
            </a:r>
            <a:r>
              <a:rPr lang="en-US" sz="1600" dirty="0">
                <a:latin typeface="Aptos" panose="020B0004020202020204" pitchFamily="34" charset="0"/>
              </a:rPr>
              <a:t> monitoring and early warning systems for impacted Tropical Atlantic regions </a:t>
            </a:r>
          </a:p>
          <a:p>
            <a:pPr fontAlgn="base"/>
            <a:endParaRPr lang="en-US" sz="1600" dirty="0">
              <a:latin typeface="Aptos" panose="020B0004020202020204" pitchFamily="34" charset="0"/>
            </a:endParaRPr>
          </a:p>
          <a:p>
            <a:pPr>
              <a:spcAft>
                <a:spcPts val="600"/>
              </a:spcAft>
            </a:pPr>
            <a:r>
              <a:rPr lang="en-US" b="1" dirty="0">
                <a:solidFill>
                  <a:schemeClr val="bg1"/>
                </a:solidFill>
                <a:highlight>
                  <a:srgbClr val="0061AA"/>
                </a:highlight>
                <a:latin typeface="Aptos" panose="020B0004020202020204" pitchFamily="34" charset="0"/>
              </a:rPr>
              <a:t>GOVERNANCE</a:t>
            </a:r>
          </a:p>
          <a:p>
            <a:pPr fontAlgn="base">
              <a:spcAft>
                <a:spcPts val="600"/>
              </a:spcAft>
            </a:pPr>
            <a:r>
              <a:rPr lang="en-US" sz="1600" b="1" dirty="0">
                <a:solidFill>
                  <a:srgbClr val="0061AA"/>
                </a:solidFill>
                <a:latin typeface="Aptos" panose="020B0004020202020204" pitchFamily="34" charset="0"/>
              </a:rPr>
              <a:t>CO-CHAIRS </a:t>
            </a:r>
          </a:p>
          <a:p>
            <a:pPr fontAlgn="base">
              <a:spcAft>
                <a:spcPts val="600"/>
              </a:spcAft>
            </a:pPr>
            <a:r>
              <a:rPr lang="en-US" sz="1600" b="1" dirty="0">
                <a:latin typeface="Aptos" panose="020B0004020202020204" pitchFamily="34" charset="0"/>
              </a:rPr>
              <a:t>Joaquin </a:t>
            </a:r>
            <a:r>
              <a:rPr lang="en-US" sz="1600" b="1" dirty="0" err="1">
                <a:latin typeface="Aptos" panose="020B0004020202020204" pitchFamily="34" charset="0"/>
              </a:rPr>
              <a:t>Trinanes</a:t>
            </a:r>
            <a:r>
              <a:rPr lang="en-US" sz="1600" b="1" dirty="0">
                <a:latin typeface="Aptos" panose="020B0004020202020204" pitchFamily="34" charset="0"/>
              </a:rPr>
              <a:t> </a:t>
            </a:r>
            <a:r>
              <a:rPr lang="en-US" sz="1600" dirty="0">
                <a:latin typeface="Aptos" panose="020B0004020202020204" pitchFamily="34" charset="0"/>
              </a:rPr>
              <a:t>- NOAA </a:t>
            </a:r>
            <a:r>
              <a:rPr lang="en-US" sz="1600" dirty="0" err="1">
                <a:latin typeface="Aptos" panose="020B0004020202020204" pitchFamily="34" charset="0"/>
              </a:rPr>
              <a:t>CoastWatch</a:t>
            </a:r>
            <a:r>
              <a:rPr lang="en-US" sz="1600" dirty="0">
                <a:latin typeface="Aptos" panose="020B0004020202020204" pitchFamily="34" charset="0"/>
              </a:rPr>
              <a:t>/AOML</a:t>
            </a:r>
            <a:br>
              <a:rPr lang="en-US" sz="1600" dirty="0">
                <a:latin typeface="Aptos" panose="020B0004020202020204" pitchFamily="34" charset="0"/>
              </a:rPr>
            </a:br>
            <a:r>
              <a:rPr lang="en-US" sz="1600" b="1" dirty="0">
                <a:latin typeface="Aptos" panose="020B0004020202020204" pitchFamily="34" charset="0"/>
              </a:rPr>
              <a:t>Edwin Cruz-Rivera </a:t>
            </a:r>
            <a:r>
              <a:rPr lang="en-US" sz="1600" dirty="0">
                <a:latin typeface="Aptos" panose="020B0004020202020204" pitchFamily="34" charset="0"/>
              </a:rPr>
              <a:t>- Morgan State University</a:t>
            </a:r>
          </a:p>
          <a:p>
            <a:pPr fontAlgn="base"/>
            <a:r>
              <a:rPr lang="en-US" sz="1600" b="1" dirty="0">
                <a:solidFill>
                  <a:srgbClr val="0061AA"/>
                </a:solidFill>
                <a:latin typeface="Aptos" panose="020B0004020202020204" pitchFamily="34" charset="0"/>
              </a:rPr>
              <a:t>SECRETARIAT LEAD </a:t>
            </a:r>
          </a:p>
          <a:p>
            <a:pPr fontAlgn="base"/>
            <a:r>
              <a:rPr lang="en-US" sz="1600" b="1" dirty="0">
                <a:latin typeface="Aptos" panose="020B0004020202020204" pitchFamily="34" charset="0"/>
              </a:rPr>
              <a:t>Emily Smail </a:t>
            </a:r>
            <a:r>
              <a:rPr lang="en-US" sz="1600" dirty="0">
                <a:latin typeface="Aptos" panose="020B0004020202020204" pitchFamily="34" charset="0"/>
              </a:rPr>
              <a:t>- Executive Director, GEO Blue Planet</a:t>
            </a:r>
            <a:br>
              <a:rPr lang="en-US" sz="1600" dirty="0">
                <a:latin typeface="Aptos" panose="020B0004020202020204" pitchFamily="34" charset="0"/>
              </a:rPr>
            </a:br>
            <a:r>
              <a:rPr lang="en-US" sz="1600" b="1" dirty="0">
                <a:latin typeface="Aptos" panose="020B0004020202020204" pitchFamily="34" charset="0"/>
              </a:rPr>
              <a:t>Audrey Hasson </a:t>
            </a:r>
            <a:r>
              <a:rPr lang="en-US" sz="1600" dirty="0">
                <a:latin typeface="Aptos" panose="020B0004020202020204" pitchFamily="34" charset="0"/>
              </a:rPr>
              <a:t>- Head of GEO Blue Planet European Office</a:t>
            </a:r>
          </a:p>
          <a:p>
            <a:pPr fontAlgn="base"/>
            <a:r>
              <a:rPr lang="en-US" sz="1600" b="1" dirty="0">
                <a:solidFill>
                  <a:srgbClr val="0061AA"/>
                </a:solidFill>
                <a:latin typeface="Aptos" panose="020B0004020202020204" pitchFamily="34" charset="0"/>
              </a:rPr>
              <a:t>50 MEMBERS </a:t>
            </a:r>
            <a:r>
              <a:rPr lang="en-US" sz="1600" dirty="0">
                <a:latin typeface="Aptos" panose="020B0004020202020204" pitchFamily="34" charset="0"/>
              </a:rPr>
              <a:t>from multiple stakeholder groups </a:t>
            </a:r>
          </a:p>
          <a:p>
            <a:pPr fontAlgn="base"/>
            <a:r>
              <a:rPr lang="en-US" sz="1600" dirty="0">
                <a:latin typeface="Aptos" panose="020B0004020202020204" pitchFamily="34" charset="0"/>
              </a:rPr>
              <a:t> </a:t>
            </a:r>
            <a:endParaRPr lang="en-US" dirty="0">
              <a:latin typeface="Aptos" panose="020B0004020202020204" pitchFamily="34" charset="0"/>
            </a:endParaRPr>
          </a:p>
          <a:p>
            <a:pPr>
              <a:spcAft>
                <a:spcPts val="600"/>
              </a:spcAft>
            </a:pPr>
            <a:r>
              <a:rPr lang="en-US" b="1" dirty="0">
                <a:solidFill>
                  <a:schemeClr val="bg1"/>
                </a:solidFill>
                <a:highlight>
                  <a:srgbClr val="0061AA"/>
                </a:highlight>
                <a:latin typeface="Aptos" panose="020B0004020202020204" pitchFamily="34" charset="0"/>
              </a:rPr>
              <a:t>ACTIVITY HIGHLIGHTS</a:t>
            </a:r>
          </a:p>
          <a:p>
            <a:pPr marL="171450" indent="-171450" fontAlgn="base">
              <a:buBlip>
                <a:blip>
                  <a:extLst>
                    <a:ext uri="{96DAC541-7B7A-43D3-8B79-37D633B846F1}">
                      <asvg:svgBlip xmlns:asvg="http://schemas.microsoft.com/office/drawing/2016/SVG/main" r:embed="rId4"/>
                    </a:ext>
                  </a:extLst>
                </a:blip>
              </a:buBlip>
            </a:pPr>
            <a:r>
              <a:rPr lang="en-US" sz="1600" dirty="0">
                <a:latin typeface="Aptos" panose="020B0004020202020204" pitchFamily="34" charset="0"/>
              </a:rPr>
              <a:t>Sargassum Challenge at Intergenerational Hackathon, AAORIA Forum, Brazil (April 2026) </a:t>
            </a:r>
          </a:p>
          <a:p>
            <a:pPr marL="171450" indent="-171450" fontAlgn="base">
              <a:buBlip>
                <a:blip>
                  <a:extLst>
                    <a:ext uri="{96DAC541-7B7A-43D3-8B79-37D633B846F1}">
                      <asvg:svgBlip xmlns:asvg="http://schemas.microsoft.com/office/drawing/2016/SVG/main" r:embed="rId4"/>
                    </a:ext>
                  </a:extLst>
                </a:blip>
              </a:buBlip>
            </a:pPr>
            <a:r>
              <a:rPr lang="en-US" sz="1600" dirty="0">
                <a:latin typeface="Aptos" panose="020B0004020202020204" pitchFamily="34" charset="0"/>
              </a:rPr>
              <a:t>Side events at UNOC3 and presence at the One Ocean Science Congress </a:t>
            </a:r>
          </a:p>
          <a:p>
            <a:pPr marL="171450" indent="-171450" fontAlgn="base">
              <a:buBlip>
                <a:blip>
                  <a:extLst>
                    <a:ext uri="{96DAC541-7B7A-43D3-8B79-37D633B846F1}">
                      <asvg:svgBlip xmlns:asvg="http://schemas.microsoft.com/office/drawing/2016/SVG/main" r:embed="rId4"/>
                    </a:ext>
                  </a:extLst>
                </a:blip>
              </a:buBlip>
            </a:pPr>
            <a:r>
              <a:rPr lang="en-US" sz="1600" dirty="0">
                <a:latin typeface="Aptos" panose="020B0004020202020204" pitchFamily="34" charset="0"/>
              </a:rPr>
              <a:t>SargCOOP2 project running until 2027 </a:t>
            </a:r>
          </a:p>
          <a:p>
            <a:pPr marL="171450" indent="-171450" fontAlgn="base">
              <a:buBlip>
                <a:blip>
                  <a:extLst>
                    <a:ext uri="{96DAC541-7B7A-43D3-8B79-37D633B846F1}">
                      <asvg:svgBlip xmlns:asvg="http://schemas.microsoft.com/office/drawing/2016/SVG/main" r:embed="rId4"/>
                    </a:ext>
                  </a:extLst>
                </a:blip>
              </a:buBlip>
            </a:pPr>
            <a:r>
              <a:rPr lang="en-US" sz="1600" dirty="0">
                <a:latin typeface="Aptos" panose="020B0004020202020204" pitchFamily="34" charset="0"/>
              </a:rPr>
              <a:t>Sargassum Information Hub updated in collaboration with partners </a:t>
            </a:r>
          </a:p>
        </p:txBody>
      </p:sp>
      <p:sp>
        <p:nvSpPr>
          <p:cNvPr id="23" name="Forme libre 22">
            <a:extLst>
              <a:ext uri="{FF2B5EF4-FFF2-40B4-BE49-F238E27FC236}">
                <a16:creationId xmlns:a16="http://schemas.microsoft.com/office/drawing/2014/main" id="{61F06360-1674-E640-A644-B103638D4367}"/>
              </a:ext>
            </a:extLst>
          </p:cNvPr>
          <p:cNvSpPr/>
          <p:nvPr/>
        </p:nvSpPr>
        <p:spPr>
          <a:xfrm>
            <a:off x="-41031" y="5590167"/>
            <a:ext cx="12233031" cy="1267833"/>
          </a:xfrm>
          <a:custGeom>
            <a:avLst/>
            <a:gdLst>
              <a:gd name="connsiteX0" fmla="*/ 17584 w 12274061"/>
              <a:gd name="connsiteY0" fmla="*/ 339969 h 1623646"/>
              <a:gd name="connsiteX1" fmla="*/ 1494692 w 12274061"/>
              <a:gd name="connsiteY1" fmla="*/ 58615 h 1623646"/>
              <a:gd name="connsiteX2" fmla="*/ 3065584 w 12274061"/>
              <a:gd name="connsiteY2" fmla="*/ 339969 h 1623646"/>
              <a:gd name="connsiteX3" fmla="*/ 4589584 w 12274061"/>
              <a:gd name="connsiteY3" fmla="*/ 58615 h 1623646"/>
              <a:gd name="connsiteX4" fmla="*/ 6142892 w 12274061"/>
              <a:gd name="connsiteY4" fmla="*/ 345831 h 1623646"/>
              <a:gd name="connsiteX5" fmla="*/ 7678615 w 12274061"/>
              <a:gd name="connsiteY5" fmla="*/ 64477 h 1623646"/>
              <a:gd name="connsiteX6" fmla="*/ 9179169 w 12274061"/>
              <a:gd name="connsiteY6" fmla="*/ 339969 h 1623646"/>
              <a:gd name="connsiteX7" fmla="*/ 10486292 w 12274061"/>
              <a:gd name="connsiteY7" fmla="*/ 0 h 1623646"/>
              <a:gd name="connsiteX8" fmla="*/ 12274061 w 12274061"/>
              <a:gd name="connsiteY8" fmla="*/ 334108 h 1623646"/>
              <a:gd name="connsiteX9" fmla="*/ 12274061 w 12274061"/>
              <a:gd name="connsiteY9" fmla="*/ 1623646 h 1623646"/>
              <a:gd name="connsiteX10" fmla="*/ 0 w 12274061"/>
              <a:gd name="connsiteY10" fmla="*/ 1623646 h 1623646"/>
              <a:gd name="connsiteX11" fmla="*/ 17584 w 12274061"/>
              <a:gd name="connsiteY11" fmla="*/ 339969 h 16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74061" h="1623646">
                <a:moveTo>
                  <a:pt x="17584" y="339969"/>
                </a:moveTo>
                <a:lnTo>
                  <a:pt x="1494692" y="58615"/>
                </a:lnTo>
                <a:lnTo>
                  <a:pt x="3065584" y="339969"/>
                </a:lnTo>
                <a:lnTo>
                  <a:pt x="4589584" y="58615"/>
                </a:lnTo>
                <a:lnTo>
                  <a:pt x="6142892" y="345831"/>
                </a:lnTo>
                <a:lnTo>
                  <a:pt x="7678615" y="64477"/>
                </a:lnTo>
                <a:lnTo>
                  <a:pt x="9179169" y="339969"/>
                </a:lnTo>
                <a:lnTo>
                  <a:pt x="10486292" y="0"/>
                </a:lnTo>
                <a:lnTo>
                  <a:pt x="12274061" y="334108"/>
                </a:lnTo>
                <a:lnTo>
                  <a:pt x="12274061" y="1623646"/>
                </a:lnTo>
                <a:lnTo>
                  <a:pt x="0" y="1623646"/>
                </a:lnTo>
                <a:lnTo>
                  <a:pt x="17584" y="339969"/>
                </a:lnTo>
                <a:close/>
              </a:path>
            </a:pathLst>
          </a:custGeom>
          <a:solidFill>
            <a:srgbClr val="34BF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e 26">
            <a:extLst>
              <a:ext uri="{FF2B5EF4-FFF2-40B4-BE49-F238E27FC236}">
                <a16:creationId xmlns:a16="http://schemas.microsoft.com/office/drawing/2014/main" id="{BF620B02-271A-CC45-B1F4-E83F1F4A7EDF}"/>
              </a:ext>
            </a:extLst>
          </p:cNvPr>
          <p:cNvGrpSpPr/>
          <p:nvPr/>
        </p:nvGrpSpPr>
        <p:grpSpPr>
          <a:xfrm>
            <a:off x="10672304" y="5012477"/>
            <a:ext cx="1267833" cy="1267833"/>
            <a:chOff x="10135645" y="4833257"/>
            <a:chExt cx="1452147" cy="1452147"/>
          </a:xfrm>
        </p:grpSpPr>
        <p:sp>
          <p:nvSpPr>
            <p:cNvPr id="19" name="Ellipse 18">
              <a:extLst>
                <a:ext uri="{FF2B5EF4-FFF2-40B4-BE49-F238E27FC236}">
                  <a16:creationId xmlns:a16="http://schemas.microsoft.com/office/drawing/2014/main" id="{C6BC4A42-D285-BD49-8ED9-7839CB0210BD}"/>
                </a:ext>
              </a:extLst>
            </p:cNvPr>
            <p:cNvSpPr/>
            <p:nvPr/>
          </p:nvSpPr>
          <p:spPr>
            <a:xfrm>
              <a:off x="10135645" y="4833257"/>
              <a:ext cx="1452147" cy="1452147"/>
            </a:xfrm>
            <a:prstGeom prst="ellipse">
              <a:avLst/>
            </a:prstGeom>
            <a:noFill/>
            <a:ln w="15875">
              <a:solidFill>
                <a:srgbClr val="0061A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59A7D27E-A31B-2040-9386-77DF3B5EA44D}"/>
                </a:ext>
              </a:extLst>
            </p:cNvPr>
            <p:cNvPicPr>
              <a:picLocks noChangeAspect="1"/>
            </p:cNvPicPr>
            <p:nvPr/>
          </p:nvPicPr>
          <p:blipFill>
            <a:blip r:embed="rId5"/>
            <a:stretch>
              <a:fillRect/>
            </a:stretch>
          </p:blipFill>
          <p:spPr>
            <a:xfrm>
              <a:off x="10235135" y="4932747"/>
              <a:ext cx="1253166" cy="1253166"/>
            </a:xfrm>
            <a:prstGeom prst="rect">
              <a:avLst/>
            </a:prstGeom>
          </p:spPr>
        </p:pic>
      </p:grpSp>
      <p:sp>
        <p:nvSpPr>
          <p:cNvPr id="5" name="ZoneTexte 4">
            <a:extLst>
              <a:ext uri="{FF2B5EF4-FFF2-40B4-BE49-F238E27FC236}">
                <a16:creationId xmlns:a16="http://schemas.microsoft.com/office/drawing/2014/main" id="{4555DDEE-89CB-3645-B106-2FE34682ABCB}"/>
              </a:ext>
            </a:extLst>
          </p:cNvPr>
          <p:cNvSpPr txBox="1"/>
          <p:nvPr/>
        </p:nvSpPr>
        <p:spPr>
          <a:xfrm>
            <a:off x="2016065" y="6056384"/>
            <a:ext cx="5509447" cy="584775"/>
          </a:xfrm>
          <a:prstGeom prst="rect">
            <a:avLst/>
          </a:prstGeom>
          <a:noFill/>
        </p:spPr>
        <p:txBody>
          <a:bodyPr wrap="square" rtlCol="0">
            <a:spAutoFit/>
          </a:bodyPr>
          <a:lstStyle/>
          <a:p>
            <a:r>
              <a:rPr lang="fr-FR" sz="3200" b="1" dirty="0" err="1">
                <a:solidFill>
                  <a:srgbClr val="0061AA"/>
                </a:solidFill>
                <a:latin typeface="Aptos" panose="020B0004020202020204" pitchFamily="34" charset="0"/>
                <a:ea typeface="Verdana" panose="020B0604030504040204" pitchFamily="34" charset="0"/>
                <a:cs typeface="Verdana" panose="020B0604030504040204" pitchFamily="34" charset="0"/>
              </a:rPr>
              <a:t>Sargassum</a:t>
            </a:r>
            <a:r>
              <a:rPr lang="fr-FR" sz="3200" b="1" dirty="0">
                <a:solidFill>
                  <a:srgbClr val="0061AA"/>
                </a:solidFill>
                <a:latin typeface="Aptos" panose="020B0004020202020204" pitchFamily="34" charset="0"/>
                <a:ea typeface="Verdana" panose="020B0604030504040204" pitchFamily="34" charset="0"/>
                <a:cs typeface="Verdana" panose="020B0604030504040204" pitchFamily="34" charset="0"/>
              </a:rPr>
              <a:t> </a:t>
            </a:r>
            <a:r>
              <a:rPr lang="fr-FR" sz="3200" b="1" dirty="0" err="1">
                <a:solidFill>
                  <a:srgbClr val="FFFFFF"/>
                </a:solidFill>
                <a:latin typeface="Aptos" panose="020B0004020202020204" pitchFamily="34" charset="0"/>
                <a:ea typeface="Verdana" panose="020B0604030504040204" pitchFamily="34" charset="0"/>
                <a:cs typeface="Verdana" panose="020B0604030504040204" pitchFamily="34" charset="0"/>
              </a:rPr>
              <a:t>Working</a:t>
            </a:r>
            <a:r>
              <a:rPr lang="fr-FR" sz="3200" b="1" dirty="0">
                <a:solidFill>
                  <a:srgbClr val="FFFFFF"/>
                </a:solidFill>
                <a:latin typeface="Aptos" panose="020B0004020202020204" pitchFamily="34" charset="0"/>
                <a:ea typeface="Verdana" panose="020B0604030504040204" pitchFamily="34" charset="0"/>
                <a:cs typeface="Verdana" panose="020B0604030504040204" pitchFamily="34" charset="0"/>
              </a:rPr>
              <a:t> Group</a:t>
            </a:r>
          </a:p>
        </p:txBody>
      </p:sp>
      <p:pic>
        <p:nvPicPr>
          <p:cNvPr id="4" name="Image 3">
            <a:extLst>
              <a:ext uri="{FF2B5EF4-FFF2-40B4-BE49-F238E27FC236}">
                <a16:creationId xmlns:a16="http://schemas.microsoft.com/office/drawing/2014/main" id="{D3ACB86E-73EE-8868-A32B-EC30FA4244E3}"/>
              </a:ext>
            </a:extLst>
          </p:cNvPr>
          <p:cNvPicPr>
            <a:picLocks noChangeAspect="1"/>
          </p:cNvPicPr>
          <p:nvPr/>
        </p:nvPicPr>
        <p:blipFill>
          <a:blip r:embed="rId6"/>
          <a:stretch>
            <a:fillRect/>
          </a:stretch>
        </p:blipFill>
        <p:spPr>
          <a:xfrm>
            <a:off x="559261" y="5844958"/>
            <a:ext cx="1292012" cy="870704"/>
          </a:xfrm>
          <a:prstGeom prst="rect">
            <a:avLst/>
          </a:prstGeom>
        </p:spPr>
      </p:pic>
      <p:grpSp>
        <p:nvGrpSpPr>
          <p:cNvPr id="14" name="Groupe 13">
            <a:extLst>
              <a:ext uri="{FF2B5EF4-FFF2-40B4-BE49-F238E27FC236}">
                <a16:creationId xmlns:a16="http://schemas.microsoft.com/office/drawing/2014/main" id="{15812CC7-0056-494D-83E6-3FEDF074F9B8}"/>
              </a:ext>
            </a:extLst>
          </p:cNvPr>
          <p:cNvGrpSpPr/>
          <p:nvPr/>
        </p:nvGrpSpPr>
        <p:grpSpPr>
          <a:xfrm>
            <a:off x="370451" y="233524"/>
            <a:ext cx="395604" cy="441344"/>
            <a:chOff x="6539023" y="3954129"/>
            <a:chExt cx="554075" cy="618138"/>
          </a:xfrm>
        </p:grpSpPr>
        <p:sp>
          <p:nvSpPr>
            <p:cNvPr id="15" name="Ellipse 14">
              <a:extLst>
                <a:ext uri="{FF2B5EF4-FFF2-40B4-BE49-F238E27FC236}">
                  <a16:creationId xmlns:a16="http://schemas.microsoft.com/office/drawing/2014/main" id="{98954A30-0363-7C4E-99D7-E1191894D877}"/>
                </a:ext>
              </a:extLst>
            </p:cNvPr>
            <p:cNvSpPr/>
            <p:nvPr/>
          </p:nvSpPr>
          <p:spPr>
            <a:xfrm>
              <a:off x="6539023" y="3954129"/>
              <a:ext cx="554075" cy="554075"/>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Graphique 16">
              <a:extLst>
                <a:ext uri="{FF2B5EF4-FFF2-40B4-BE49-F238E27FC236}">
                  <a16:creationId xmlns:a16="http://schemas.microsoft.com/office/drawing/2014/main" id="{3DFD65C2-726A-B249-8D2D-2BA4E83FA2C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69148" y="4016716"/>
              <a:ext cx="493823" cy="555551"/>
            </a:xfrm>
            <a:prstGeom prst="rect">
              <a:avLst/>
            </a:prstGeom>
          </p:spPr>
        </p:pic>
      </p:grpSp>
      <p:grpSp>
        <p:nvGrpSpPr>
          <p:cNvPr id="21" name="Groupe 20">
            <a:extLst>
              <a:ext uri="{FF2B5EF4-FFF2-40B4-BE49-F238E27FC236}">
                <a16:creationId xmlns:a16="http://schemas.microsoft.com/office/drawing/2014/main" id="{513BF829-0D09-8048-8F2A-54B40DADD203}"/>
              </a:ext>
            </a:extLst>
          </p:cNvPr>
          <p:cNvGrpSpPr/>
          <p:nvPr/>
        </p:nvGrpSpPr>
        <p:grpSpPr>
          <a:xfrm>
            <a:off x="381543" y="1187760"/>
            <a:ext cx="406360" cy="487270"/>
            <a:chOff x="721052" y="1390748"/>
            <a:chExt cx="406360" cy="487270"/>
          </a:xfrm>
        </p:grpSpPr>
        <p:sp>
          <p:nvSpPr>
            <p:cNvPr id="22" name="Ellipse 21">
              <a:extLst>
                <a:ext uri="{FF2B5EF4-FFF2-40B4-BE49-F238E27FC236}">
                  <a16:creationId xmlns:a16="http://schemas.microsoft.com/office/drawing/2014/main" id="{B60C963F-8F6B-8E43-87E5-4BAEA70DDCCB}"/>
                </a:ext>
              </a:extLst>
            </p:cNvPr>
            <p:cNvSpPr/>
            <p:nvPr/>
          </p:nvSpPr>
          <p:spPr>
            <a:xfrm>
              <a:off x="731808" y="1427640"/>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Graphique 23">
              <a:extLst>
                <a:ext uri="{FF2B5EF4-FFF2-40B4-BE49-F238E27FC236}">
                  <a16:creationId xmlns:a16="http://schemas.microsoft.com/office/drawing/2014/main" id="{2B147AD0-4EE8-C548-8FBD-9F076FE929F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21052" y="1390748"/>
              <a:ext cx="395605" cy="487270"/>
            </a:xfrm>
            <a:prstGeom prst="rect">
              <a:avLst/>
            </a:prstGeom>
          </p:spPr>
        </p:pic>
      </p:grpSp>
      <p:grpSp>
        <p:nvGrpSpPr>
          <p:cNvPr id="25" name="Groupe 24">
            <a:extLst>
              <a:ext uri="{FF2B5EF4-FFF2-40B4-BE49-F238E27FC236}">
                <a16:creationId xmlns:a16="http://schemas.microsoft.com/office/drawing/2014/main" id="{B61E93AD-7A49-0343-A230-6EC478B0BC35}"/>
              </a:ext>
            </a:extLst>
          </p:cNvPr>
          <p:cNvGrpSpPr/>
          <p:nvPr/>
        </p:nvGrpSpPr>
        <p:grpSpPr>
          <a:xfrm>
            <a:off x="399155" y="3695798"/>
            <a:ext cx="395604" cy="445277"/>
            <a:chOff x="731808" y="3364928"/>
            <a:chExt cx="395604" cy="445277"/>
          </a:xfrm>
        </p:grpSpPr>
        <p:sp>
          <p:nvSpPr>
            <p:cNvPr id="26" name="Ellipse 25">
              <a:extLst>
                <a:ext uri="{FF2B5EF4-FFF2-40B4-BE49-F238E27FC236}">
                  <a16:creationId xmlns:a16="http://schemas.microsoft.com/office/drawing/2014/main" id="{6F523323-F714-1D4E-9399-BED3D5EF7195}"/>
                </a:ext>
              </a:extLst>
            </p:cNvPr>
            <p:cNvSpPr/>
            <p:nvPr/>
          </p:nvSpPr>
          <p:spPr>
            <a:xfrm>
              <a:off x="731808" y="3364928"/>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Graphique 27">
              <a:extLst>
                <a:ext uri="{FF2B5EF4-FFF2-40B4-BE49-F238E27FC236}">
                  <a16:creationId xmlns:a16="http://schemas.microsoft.com/office/drawing/2014/main" id="{6A1691CB-B950-204D-8F7D-56D6E347732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61066" y="3375924"/>
              <a:ext cx="352585" cy="434281"/>
            </a:xfrm>
            <a:prstGeom prst="rect">
              <a:avLst/>
            </a:prstGeom>
          </p:spPr>
        </p:pic>
      </p:grpSp>
    </p:spTree>
    <p:extLst>
      <p:ext uri="{BB962C8B-B14F-4D97-AF65-F5344CB8AC3E}">
        <p14:creationId xmlns:p14="http://schemas.microsoft.com/office/powerpoint/2010/main" val="1770036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EB155E1-AC6E-1546-AE47-B1C4D27B5348}"/>
              </a:ext>
            </a:extLst>
          </p:cNvPr>
          <p:cNvPicPr>
            <a:picLocks noChangeAspect="1"/>
          </p:cNvPicPr>
          <p:nvPr/>
        </p:nvPicPr>
        <p:blipFill rotWithShape="1">
          <a:blip r:embed="rId3"/>
          <a:srcRect l="23267" t="1959" r="33762" b="2903"/>
          <a:stretch/>
        </p:blipFill>
        <p:spPr>
          <a:xfrm>
            <a:off x="7525512" y="-6741"/>
            <a:ext cx="4666488" cy="6857999"/>
          </a:xfrm>
          <a:prstGeom prst="rect">
            <a:avLst/>
          </a:prstGeom>
        </p:spPr>
      </p:pic>
      <p:pic>
        <p:nvPicPr>
          <p:cNvPr id="20" name="Image 19">
            <a:extLst>
              <a:ext uri="{FF2B5EF4-FFF2-40B4-BE49-F238E27FC236}">
                <a16:creationId xmlns:a16="http://schemas.microsoft.com/office/drawing/2014/main" id="{685185B3-0D4C-A34C-9D28-45AACDF5B592}"/>
              </a:ext>
            </a:extLst>
          </p:cNvPr>
          <p:cNvPicPr>
            <a:picLocks noChangeAspect="1"/>
          </p:cNvPicPr>
          <p:nvPr/>
        </p:nvPicPr>
        <p:blipFill rotWithShape="1">
          <a:blip r:embed="rId4"/>
          <a:srcRect l="28528" t="178" r="22119" b="2230"/>
          <a:stretch/>
        </p:blipFill>
        <p:spPr>
          <a:xfrm>
            <a:off x="7525512" y="-6741"/>
            <a:ext cx="4666488" cy="6200187"/>
          </a:xfrm>
          <a:prstGeom prst="rect">
            <a:avLst/>
          </a:prstGeom>
        </p:spPr>
      </p:pic>
      <p:sp>
        <p:nvSpPr>
          <p:cNvPr id="3" name="ZoneTexte 2">
            <a:extLst>
              <a:ext uri="{FF2B5EF4-FFF2-40B4-BE49-F238E27FC236}">
                <a16:creationId xmlns:a16="http://schemas.microsoft.com/office/drawing/2014/main" id="{8F1AC948-7D14-DA4B-A10F-CBC587554137}"/>
              </a:ext>
            </a:extLst>
          </p:cNvPr>
          <p:cNvSpPr txBox="1"/>
          <p:nvPr/>
        </p:nvSpPr>
        <p:spPr>
          <a:xfrm>
            <a:off x="746342" y="184770"/>
            <a:ext cx="6650508" cy="4878259"/>
          </a:xfrm>
          <a:prstGeom prst="rect">
            <a:avLst/>
          </a:prstGeom>
          <a:noFill/>
        </p:spPr>
        <p:txBody>
          <a:bodyPr wrap="square" rtlCol="0">
            <a:spAutoFit/>
          </a:bodyPr>
          <a:lstStyle/>
          <a:p>
            <a:pPr>
              <a:spcAft>
                <a:spcPts val="600"/>
              </a:spcAft>
            </a:pPr>
            <a:r>
              <a:rPr lang="en-US" sz="1600" b="1" dirty="0">
                <a:solidFill>
                  <a:schemeClr val="bg1"/>
                </a:solidFill>
                <a:highlight>
                  <a:srgbClr val="0061AA"/>
                </a:highlight>
                <a:latin typeface="Aptos" panose="020B0004020202020204" pitchFamily="34" charset="0"/>
              </a:rPr>
              <a:t>OBJECTIVE</a:t>
            </a:r>
          </a:p>
          <a:p>
            <a:pPr fontAlgn="base"/>
            <a:r>
              <a:rPr lang="en-US" sz="1400" dirty="0">
                <a:latin typeface="Aptos" panose="020B0004020202020204" pitchFamily="34" charset="0"/>
              </a:rPr>
              <a:t>To identify data gaps, support co-designed tools, strengthen best practices, and enable capacity development for living marine resources </a:t>
            </a:r>
          </a:p>
          <a:p>
            <a:pPr fontAlgn="base"/>
            <a:endParaRPr lang="en-US" sz="1400" dirty="0">
              <a:latin typeface="Aptos" panose="020B0004020202020204" pitchFamily="34" charset="0"/>
            </a:endParaRPr>
          </a:p>
          <a:p>
            <a:endParaRPr lang="en-US" sz="1400" dirty="0">
              <a:highlight>
                <a:srgbClr val="FFFFFF"/>
              </a:highlight>
              <a:latin typeface="Aptos" panose="020B0004020202020204" pitchFamily="34" charset="0"/>
            </a:endParaRPr>
          </a:p>
          <a:p>
            <a:pPr>
              <a:spcAft>
                <a:spcPts val="600"/>
              </a:spcAft>
            </a:pPr>
            <a:r>
              <a:rPr lang="en-US" sz="1600" b="1" dirty="0">
                <a:solidFill>
                  <a:schemeClr val="bg1"/>
                </a:solidFill>
                <a:highlight>
                  <a:srgbClr val="0061AA"/>
                </a:highlight>
                <a:latin typeface="Aptos" panose="020B0004020202020204" pitchFamily="34" charset="0"/>
              </a:rPr>
              <a:t>GOVERNANCE</a:t>
            </a:r>
          </a:p>
          <a:p>
            <a:pPr fontAlgn="base">
              <a:spcAft>
                <a:spcPts val="600"/>
              </a:spcAft>
            </a:pPr>
            <a:r>
              <a:rPr lang="en-US" sz="1400" b="1" dirty="0">
                <a:solidFill>
                  <a:srgbClr val="0061AA"/>
                </a:solidFill>
                <a:latin typeface="Aptos" panose="020B0004020202020204" pitchFamily="34" charset="0"/>
              </a:rPr>
              <a:t>CO-CHAIRS: </a:t>
            </a:r>
            <a:r>
              <a:rPr lang="en-US" sz="1400" b="1" dirty="0">
                <a:latin typeface="Aptos" panose="020B0004020202020204" pitchFamily="34" charset="0"/>
              </a:rPr>
              <a:t>Hassan </a:t>
            </a:r>
            <a:r>
              <a:rPr lang="en-US" sz="1400" b="1" dirty="0" err="1">
                <a:latin typeface="Aptos" panose="020B0004020202020204" pitchFamily="34" charset="0"/>
              </a:rPr>
              <a:t>Moustahfid</a:t>
            </a:r>
            <a:r>
              <a:rPr lang="en-US" sz="1400" b="1" dirty="0">
                <a:latin typeface="Aptos" panose="020B0004020202020204" pitchFamily="34" charset="0"/>
              </a:rPr>
              <a:t> </a:t>
            </a:r>
            <a:r>
              <a:rPr lang="en-US" sz="1400" dirty="0">
                <a:latin typeface="Aptos" panose="020B0004020202020204" pitchFamily="34" charset="0"/>
              </a:rPr>
              <a:t>- NOOA, MBON, </a:t>
            </a:r>
            <a:r>
              <a:rPr lang="en-US" sz="1400" b="1" dirty="0">
                <a:latin typeface="Aptos" panose="020B0004020202020204" pitchFamily="34" charset="0"/>
              </a:rPr>
              <a:t>Isa </a:t>
            </a:r>
            <a:r>
              <a:rPr lang="en-US" sz="1400" b="1" dirty="0" err="1">
                <a:latin typeface="Aptos" panose="020B0004020202020204" pitchFamily="34" charset="0"/>
              </a:rPr>
              <a:t>Elegbede</a:t>
            </a:r>
            <a:r>
              <a:rPr lang="en-US" sz="1400" b="1" dirty="0">
                <a:latin typeface="Aptos" panose="020B0004020202020204" pitchFamily="34" charset="0"/>
              </a:rPr>
              <a:t> </a:t>
            </a:r>
            <a:r>
              <a:rPr lang="en-US" sz="1400" dirty="0">
                <a:latin typeface="Aptos" panose="020B0004020202020204" pitchFamily="34" charset="0"/>
              </a:rPr>
              <a:t>- Brandenburg University of Technology, MBON, and </a:t>
            </a:r>
            <a:r>
              <a:rPr lang="en-US" sz="1400" b="1" dirty="0">
                <a:latin typeface="Aptos" panose="020B0004020202020204" pitchFamily="34" charset="0"/>
              </a:rPr>
              <a:t>Pedro </a:t>
            </a:r>
            <a:r>
              <a:rPr lang="en-US" sz="1400" b="1" dirty="0" err="1">
                <a:latin typeface="Aptos" panose="020B0004020202020204" pitchFamily="34" charset="0"/>
              </a:rPr>
              <a:t>Riberio</a:t>
            </a:r>
            <a:r>
              <a:rPr lang="en-US" sz="1400" b="1" dirty="0">
                <a:latin typeface="Aptos" panose="020B0004020202020204" pitchFamily="34" charset="0"/>
              </a:rPr>
              <a:t> </a:t>
            </a:r>
            <a:r>
              <a:rPr lang="en-US" sz="1400" dirty="0">
                <a:latin typeface="Aptos" panose="020B0004020202020204" pitchFamily="34" charset="0"/>
              </a:rPr>
              <a:t>- Indra</a:t>
            </a:r>
          </a:p>
          <a:p>
            <a:pPr fontAlgn="base">
              <a:spcAft>
                <a:spcPts val="600"/>
              </a:spcAft>
            </a:pPr>
            <a:r>
              <a:rPr lang="en-US" sz="1400" b="1" dirty="0">
                <a:solidFill>
                  <a:srgbClr val="0061AA"/>
                </a:solidFill>
                <a:latin typeface="Aptos" panose="020B0004020202020204" pitchFamily="34" charset="0"/>
              </a:rPr>
              <a:t>SECRETARIAT LEAD: </a:t>
            </a:r>
            <a:r>
              <a:rPr lang="en-US" sz="1400" dirty="0">
                <a:latin typeface="Aptos" panose="020B0004020202020204" pitchFamily="34" charset="0"/>
              </a:rPr>
              <a:t>Under recruitment</a:t>
            </a:r>
          </a:p>
          <a:p>
            <a:pPr fontAlgn="base"/>
            <a:r>
              <a:rPr lang="en-US" sz="1400" b="1" dirty="0">
                <a:solidFill>
                  <a:srgbClr val="0061AA"/>
                </a:solidFill>
                <a:latin typeface="Aptos" panose="020B0004020202020204" pitchFamily="34" charset="0"/>
              </a:rPr>
              <a:t>MEMBERS INCLUDE:</a:t>
            </a:r>
            <a:r>
              <a:rPr lang="en-US" sz="1400" dirty="0">
                <a:latin typeface="Aptos" panose="020B0004020202020204" pitchFamily="34" charset="0"/>
              </a:rPr>
              <a:t> </a:t>
            </a:r>
            <a:r>
              <a:rPr lang="en-US" sz="1400" b="1" dirty="0">
                <a:latin typeface="Aptos" panose="020B0004020202020204" pitchFamily="34" charset="0"/>
              </a:rPr>
              <a:t>Kwame Adu Agyekum </a:t>
            </a:r>
            <a:r>
              <a:rPr lang="en-US" sz="1400" dirty="0">
                <a:latin typeface="Aptos" panose="020B0004020202020204" pitchFamily="34" charset="0"/>
              </a:rPr>
              <a:t>- University of Ghana, </a:t>
            </a:r>
            <a:r>
              <a:rPr lang="en-US" sz="1400" b="1" dirty="0">
                <a:latin typeface="Aptos" panose="020B0004020202020204" pitchFamily="34" charset="0"/>
              </a:rPr>
              <a:t>Bennet Atsu Foli </a:t>
            </a:r>
            <a:r>
              <a:rPr lang="en-US" sz="1400" dirty="0">
                <a:latin typeface="Aptos" panose="020B0004020202020204" pitchFamily="34" charset="0"/>
              </a:rPr>
              <a:t>- University of Ghana, </a:t>
            </a:r>
            <a:r>
              <a:rPr lang="en-US" sz="1400" b="1" dirty="0">
                <a:latin typeface="Aptos" panose="020B0004020202020204" pitchFamily="34" charset="0"/>
              </a:rPr>
              <a:t>Anton </a:t>
            </a:r>
            <a:r>
              <a:rPr lang="en-US" sz="1400" b="1" dirty="0" err="1">
                <a:latin typeface="Aptos" panose="020B0004020202020204" pitchFamily="34" charset="0"/>
              </a:rPr>
              <a:t>Ellenbroek</a:t>
            </a:r>
            <a:r>
              <a:rPr lang="en-US" sz="1400" b="1" dirty="0">
                <a:latin typeface="Aptos" panose="020B0004020202020204" pitchFamily="34" charset="0"/>
              </a:rPr>
              <a:t> </a:t>
            </a:r>
            <a:r>
              <a:rPr lang="en-US" sz="1400" dirty="0">
                <a:latin typeface="Aptos" panose="020B0004020202020204" pitchFamily="34" charset="0"/>
              </a:rPr>
              <a:t>- FAO, </a:t>
            </a:r>
            <a:r>
              <a:rPr lang="en-US" sz="1400" b="1" dirty="0">
                <a:latin typeface="Aptos" panose="020B0004020202020204" pitchFamily="34" charset="0"/>
              </a:rPr>
              <a:t>Katie Geddes </a:t>
            </a:r>
            <a:r>
              <a:rPr lang="en-US" sz="1400" dirty="0">
                <a:latin typeface="Aptos" panose="020B0004020202020204" pitchFamily="34" charset="0"/>
              </a:rPr>
              <a:t>- University of Miami, </a:t>
            </a:r>
            <a:br>
              <a:rPr lang="en-US" sz="1400" dirty="0">
                <a:latin typeface="Aptos" panose="020B0004020202020204" pitchFamily="34" charset="0"/>
              </a:rPr>
            </a:br>
            <a:r>
              <a:rPr lang="en-US" sz="1400" b="1" dirty="0">
                <a:latin typeface="Aptos" panose="020B0004020202020204" pitchFamily="34" charset="0"/>
              </a:rPr>
              <a:t>Nimit Kumar  </a:t>
            </a:r>
            <a:r>
              <a:rPr lang="en-US" sz="1400" dirty="0">
                <a:latin typeface="Aptos" panose="020B0004020202020204" pitchFamily="34" charset="0"/>
              </a:rPr>
              <a:t>ICAR-CIFE, </a:t>
            </a:r>
            <a:r>
              <a:rPr lang="en-US" sz="1400" b="1" dirty="0">
                <a:latin typeface="Aptos" panose="020B0004020202020204" pitchFamily="34" charset="0"/>
              </a:rPr>
              <a:t>Shubha </a:t>
            </a:r>
            <a:r>
              <a:rPr lang="en-US" sz="1400" b="1" dirty="0" err="1">
                <a:latin typeface="Aptos" panose="020B0004020202020204" pitchFamily="34" charset="0"/>
              </a:rPr>
              <a:t>Sathyendranath</a:t>
            </a:r>
            <a:r>
              <a:rPr lang="en-US" sz="1400" b="1" dirty="0">
                <a:latin typeface="Aptos" panose="020B0004020202020204" pitchFamily="34" charset="0"/>
              </a:rPr>
              <a:t> </a:t>
            </a:r>
            <a:r>
              <a:rPr lang="en-US" sz="1400" dirty="0">
                <a:latin typeface="Aptos" panose="020B0004020202020204" pitchFamily="34" charset="0"/>
              </a:rPr>
              <a:t>- Plymouth Marine Laboratory, </a:t>
            </a:r>
            <a:br>
              <a:rPr lang="en-US" sz="1400" dirty="0">
                <a:latin typeface="Aptos" panose="020B0004020202020204" pitchFamily="34" charset="0"/>
              </a:rPr>
            </a:br>
            <a:r>
              <a:rPr lang="en-US" sz="1400" b="1" dirty="0">
                <a:latin typeface="Aptos" panose="020B0004020202020204" pitchFamily="34" charset="0"/>
              </a:rPr>
              <a:t>Muktha Menon </a:t>
            </a:r>
            <a:r>
              <a:rPr lang="en-US" sz="1400" dirty="0">
                <a:latin typeface="Aptos" panose="020B0004020202020204" pitchFamily="34" charset="0"/>
              </a:rPr>
              <a:t>- Indian Council of Agricultural Research </a:t>
            </a:r>
          </a:p>
          <a:p>
            <a:pPr fontAlgn="base"/>
            <a:endParaRPr lang="en-US" sz="1400" dirty="0">
              <a:latin typeface="Aptos" panose="020B0004020202020204" pitchFamily="34" charset="0"/>
            </a:endParaRPr>
          </a:p>
          <a:p>
            <a:pPr>
              <a:spcAft>
                <a:spcPts val="600"/>
              </a:spcAft>
            </a:pPr>
            <a:r>
              <a:rPr lang="en-US" sz="1600" b="1" dirty="0">
                <a:solidFill>
                  <a:schemeClr val="bg1"/>
                </a:solidFill>
                <a:highlight>
                  <a:srgbClr val="0061AA"/>
                </a:highlight>
                <a:latin typeface="Aptos" panose="020B0004020202020204" pitchFamily="34" charset="0"/>
              </a:rPr>
              <a:t>ACTIVITY HIGHLIGHTS</a:t>
            </a:r>
          </a:p>
          <a:p>
            <a:pPr marL="171450" indent="-171450" fontAlgn="base">
              <a:buBlip>
                <a:blip>
                  <a:extLst>
                    <a:ext uri="{96DAC541-7B7A-43D3-8B79-37D633B846F1}">
                      <asvg:svgBlip xmlns:asvg="http://schemas.microsoft.com/office/drawing/2016/SVG/main" r:embed="rId5"/>
                    </a:ext>
                  </a:extLst>
                </a:blip>
              </a:buBlip>
            </a:pPr>
            <a:r>
              <a:rPr lang="en-US" sz="1400" b="1" dirty="0">
                <a:latin typeface="Aptos" panose="020B0004020202020204" pitchFamily="34" charset="0"/>
              </a:rPr>
              <a:t>Workshop: </a:t>
            </a:r>
            <a:r>
              <a:rPr lang="en-US" sz="1400" dirty="0">
                <a:latin typeface="Aptos" panose="020B0004020202020204" pitchFamily="34" charset="0"/>
              </a:rPr>
              <a:t>Ocean Data to Support Global Sustainable Fisheries Management (April 2026) </a:t>
            </a:r>
          </a:p>
          <a:p>
            <a:pPr marL="628650" lvl="1" indent="-171450" fontAlgn="base">
              <a:buBlip>
                <a:blip>
                  <a:extLst>
                    <a:ext uri="{96DAC541-7B7A-43D3-8B79-37D633B846F1}">
                      <asvg:svgBlip xmlns:asvg="http://schemas.microsoft.com/office/drawing/2016/SVG/main" r:embed="rId5"/>
                    </a:ext>
                  </a:extLst>
                </a:blip>
              </a:buBlip>
            </a:pPr>
            <a:r>
              <a:rPr lang="en-US" sz="1400" dirty="0">
                <a:latin typeface="Aptos" panose="020B0004020202020204" pitchFamily="34" charset="0"/>
              </a:rPr>
              <a:t>SMS Fisheries Alerts for Bangladesh </a:t>
            </a:r>
          </a:p>
          <a:p>
            <a:pPr marL="628650" lvl="1" indent="-171450" fontAlgn="base">
              <a:buBlip>
                <a:blip>
                  <a:extLst>
                    <a:ext uri="{96DAC541-7B7A-43D3-8B79-37D633B846F1}">
                      <asvg:svgBlip xmlns:asvg="http://schemas.microsoft.com/office/drawing/2016/SVG/main" r:embed="rId5"/>
                    </a:ext>
                  </a:extLst>
                </a:blip>
              </a:buBlip>
            </a:pPr>
            <a:r>
              <a:rPr lang="en-US" sz="1400" dirty="0">
                <a:latin typeface="Aptos" panose="020B0004020202020204" pitchFamily="34" charset="0"/>
              </a:rPr>
              <a:t>EO and Ocean data to support fisheries and Climate Change modelling</a:t>
            </a:r>
          </a:p>
          <a:p>
            <a:pPr marL="628650" lvl="1" indent="-171450" fontAlgn="base">
              <a:buBlip>
                <a:blip>
                  <a:extLst>
                    <a:ext uri="{96DAC541-7B7A-43D3-8B79-37D633B846F1}">
                      <asvg:svgBlip xmlns:asvg="http://schemas.microsoft.com/office/drawing/2016/SVG/main" r:embed="rId5"/>
                    </a:ext>
                  </a:extLst>
                </a:blip>
              </a:buBlip>
            </a:pPr>
            <a:r>
              <a:rPr lang="en-US" sz="1400" dirty="0">
                <a:latin typeface="Aptos" panose="020B0004020202020204" pitchFamily="34" charset="0"/>
              </a:rPr>
              <a:t>EO data for onshore and offshore culture fisheries  </a:t>
            </a:r>
          </a:p>
        </p:txBody>
      </p:sp>
      <p:sp>
        <p:nvSpPr>
          <p:cNvPr id="23" name="Forme libre 22">
            <a:extLst>
              <a:ext uri="{FF2B5EF4-FFF2-40B4-BE49-F238E27FC236}">
                <a16:creationId xmlns:a16="http://schemas.microsoft.com/office/drawing/2014/main" id="{61F06360-1674-E640-A644-B103638D4367}"/>
              </a:ext>
            </a:extLst>
          </p:cNvPr>
          <p:cNvSpPr/>
          <p:nvPr/>
        </p:nvSpPr>
        <p:spPr>
          <a:xfrm>
            <a:off x="-41031" y="5590167"/>
            <a:ext cx="12233031" cy="1267833"/>
          </a:xfrm>
          <a:custGeom>
            <a:avLst/>
            <a:gdLst>
              <a:gd name="connsiteX0" fmla="*/ 17584 w 12274061"/>
              <a:gd name="connsiteY0" fmla="*/ 339969 h 1623646"/>
              <a:gd name="connsiteX1" fmla="*/ 1494692 w 12274061"/>
              <a:gd name="connsiteY1" fmla="*/ 58615 h 1623646"/>
              <a:gd name="connsiteX2" fmla="*/ 3065584 w 12274061"/>
              <a:gd name="connsiteY2" fmla="*/ 339969 h 1623646"/>
              <a:gd name="connsiteX3" fmla="*/ 4589584 w 12274061"/>
              <a:gd name="connsiteY3" fmla="*/ 58615 h 1623646"/>
              <a:gd name="connsiteX4" fmla="*/ 6142892 w 12274061"/>
              <a:gd name="connsiteY4" fmla="*/ 345831 h 1623646"/>
              <a:gd name="connsiteX5" fmla="*/ 7678615 w 12274061"/>
              <a:gd name="connsiteY5" fmla="*/ 64477 h 1623646"/>
              <a:gd name="connsiteX6" fmla="*/ 9179169 w 12274061"/>
              <a:gd name="connsiteY6" fmla="*/ 339969 h 1623646"/>
              <a:gd name="connsiteX7" fmla="*/ 10486292 w 12274061"/>
              <a:gd name="connsiteY7" fmla="*/ 0 h 1623646"/>
              <a:gd name="connsiteX8" fmla="*/ 12274061 w 12274061"/>
              <a:gd name="connsiteY8" fmla="*/ 334108 h 1623646"/>
              <a:gd name="connsiteX9" fmla="*/ 12274061 w 12274061"/>
              <a:gd name="connsiteY9" fmla="*/ 1623646 h 1623646"/>
              <a:gd name="connsiteX10" fmla="*/ 0 w 12274061"/>
              <a:gd name="connsiteY10" fmla="*/ 1623646 h 1623646"/>
              <a:gd name="connsiteX11" fmla="*/ 17584 w 12274061"/>
              <a:gd name="connsiteY11" fmla="*/ 339969 h 16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74061" h="1623646">
                <a:moveTo>
                  <a:pt x="17584" y="339969"/>
                </a:moveTo>
                <a:lnTo>
                  <a:pt x="1494692" y="58615"/>
                </a:lnTo>
                <a:lnTo>
                  <a:pt x="3065584" y="339969"/>
                </a:lnTo>
                <a:lnTo>
                  <a:pt x="4589584" y="58615"/>
                </a:lnTo>
                <a:lnTo>
                  <a:pt x="6142892" y="345831"/>
                </a:lnTo>
                <a:lnTo>
                  <a:pt x="7678615" y="64477"/>
                </a:lnTo>
                <a:lnTo>
                  <a:pt x="9179169" y="339969"/>
                </a:lnTo>
                <a:lnTo>
                  <a:pt x="10486292" y="0"/>
                </a:lnTo>
                <a:lnTo>
                  <a:pt x="12274061" y="334108"/>
                </a:lnTo>
                <a:lnTo>
                  <a:pt x="12274061" y="1623646"/>
                </a:lnTo>
                <a:lnTo>
                  <a:pt x="0" y="1623646"/>
                </a:lnTo>
                <a:lnTo>
                  <a:pt x="17584" y="339969"/>
                </a:lnTo>
                <a:close/>
              </a:path>
            </a:pathLst>
          </a:custGeom>
          <a:solidFill>
            <a:srgbClr val="A7C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EAAB4"/>
              </a:solidFill>
            </a:endParaRPr>
          </a:p>
        </p:txBody>
      </p:sp>
      <p:grpSp>
        <p:nvGrpSpPr>
          <p:cNvPr id="27" name="Groupe 26">
            <a:extLst>
              <a:ext uri="{FF2B5EF4-FFF2-40B4-BE49-F238E27FC236}">
                <a16:creationId xmlns:a16="http://schemas.microsoft.com/office/drawing/2014/main" id="{BF620B02-271A-CC45-B1F4-E83F1F4A7EDF}"/>
              </a:ext>
            </a:extLst>
          </p:cNvPr>
          <p:cNvGrpSpPr/>
          <p:nvPr/>
        </p:nvGrpSpPr>
        <p:grpSpPr>
          <a:xfrm>
            <a:off x="10672304" y="5012477"/>
            <a:ext cx="1267833" cy="1267833"/>
            <a:chOff x="10135645" y="4833257"/>
            <a:chExt cx="1452147" cy="1452147"/>
          </a:xfrm>
        </p:grpSpPr>
        <p:sp>
          <p:nvSpPr>
            <p:cNvPr id="19" name="Ellipse 18">
              <a:extLst>
                <a:ext uri="{FF2B5EF4-FFF2-40B4-BE49-F238E27FC236}">
                  <a16:creationId xmlns:a16="http://schemas.microsoft.com/office/drawing/2014/main" id="{C6BC4A42-D285-BD49-8ED9-7839CB0210BD}"/>
                </a:ext>
              </a:extLst>
            </p:cNvPr>
            <p:cNvSpPr/>
            <p:nvPr/>
          </p:nvSpPr>
          <p:spPr>
            <a:xfrm>
              <a:off x="10135645" y="4833257"/>
              <a:ext cx="1452147" cy="1452147"/>
            </a:xfrm>
            <a:prstGeom prst="ellipse">
              <a:avLst/>
            </a:prstGeom>
            <a:noFill/>
            <a:ln w="15875">
              <a:solidFill>
                <a:srgbClr val="0061A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59A7D27E-A31B-2040-9386-77DF3B5EA44D}"/>
                </a:ext>
              </a:extLst>
            </p:cNvPr>
            <p:cNvPicPr>
              <a:picLocks noChangeAspect="1"/>
            </p:cNvPicPr>
            <p:nvPr/>
          </p:nvPicPr>
          <p:blipFill>
            <a:blip r:embed="rId6"/>
            <a:srcRect/>
            <a:stretch/>
          </p:blipFill>
          <p:spPr>
            <a:xfrm>
              <a:off x="10235135" y="4932747"/>
              <a:ext cx="1253166" cy="1253166"/>
            </a:xfrm>
            <a:prstGeom prst="rect">
              <a:avLst/>
            </a:prstGeom>
          </p:spPr>
        </p:pic>
      </p:grpSp>
      <p:sp>
        <p:nvSpPr>
          <p:cNvPr id="5" name="ZoneTexte 4">
            <a:extLst>
              <a:ext uri="{FF2B5EF4-FFF2-40B4-BE49-F238E27FC236}">
                <a16:creationId xmlns:a16="http://schemas.microsoft.com/office/drawing/2014/main" id="{4555DDEE-89CB-3645-B106-2FE34682ABCB}"/>
              </a:ext>
            </a:extLst>
          </p:cNvPr>
          <p:cNvSpPr txBox="1"/>
          <p:nvPr/>
        </p:nvSpPr>
        <p:spPr>
          <a:xfrm>
            <a:off x="2016065" y="6071314"/>
            <a:ext cx="5509447" cy="584775"/>
          </a:xfrm>
          <a:prstGeom prst="rect">
            <a:avLst/>
          </a:prstGeom>
          <a:noFill/>
        </p:spPr>
        <p:txBody>
          <a:bodyPr wrap="square" rtlCol="0">
            <a:spAutoFit/>
          </a:bodyPr>
          <a:lstStyle/>
          <a:p>
            <a:r>
              <a:rPr lang="fr-FR" sz="3200" b="1" dirty="0" err="1">
                <a:solidFill>
                  <a:srgbClr val="0061AA"/>
                </a:solidFill>
                <a:latin typeface="Aptos" panose="020B0004020202020204" pitchFamily="34" charset="0"/>
                <a:ea typeface="Verdana" panose="020B0604030504040204" pitchFamily="34" charset="0"/>
                <a:cs typeface="Verdana" panose="020B0604030504040204" pitchFamily="34" charset="0"/>
              </a:rPr>
              <a:t>Fisheries</a:t>
            </a:r>
            <a:r>
              <a:rPr lang="fr-FR" sz="3200" b="1" dirty="0">
                <a:solidFill>
                  <a:srgbClr val="0061AA"/>
                </a:solidFill>
                <a:latin typeface="Aptos" panose="020B0004020202020204" pitchFamily="34" charset="0"/>
                <a:ea typeface="Verdana" panose="020B0604030504040204" pitchFamily="34" charset="0"/>
                <a:cs typeface="Verdana" panose="020B0604030504040204" pitchFamily="34" charset="0"/>
              </a:rPr>
              <a:t> </a:t>
            </a:r>
            <a:r>
              <a:rPr lang="fr-FR" sz="3200" b="1" dirty="0" err="1">
                <a:solidFill>
                  <a:srgbClr val="FFFFFF"/>
                </a:solidFill>
                <a:latin typeface="Aptos" panose="020B0004020202020204" pitchFamily="34" charset="0"/>
                <a:ea typeface="Verdana" panose="020B0604030504040204" pitchFamily="34" charset="0"/>
                <a:cs typeface="Verdana" panose="020B0604030504040204" pitchFamily="34" charset="0"/>
              </a:rPr>
              <a:t>Working</a:t>
            </a:r>
            <a:r>
              <a:rPr lang="fr-FR" sz="3200" b="1" dirty="0">
                <a:solidFill>
                  <a:srgbClr val="FFFFFF"/>
                </a:solidFill>
                <a:latin typeface="Aptos" panose="020B0004020202020204" pitchFamily="34" charset="0"/>
                <a:ea typeface="Verdana" panose="020B0604030504040204" pitchFamily="34" charset="0"/>
                <a:cs typeface="Verdana" panose="020B0604030504040204" pitchFamily="34" charset="0"/>
              </a:rPr>
              <a:t> Group</a:t>
            </a:r>
          </a:p>
        </p:txBody>
      </p:sp>
      <p:pic>
        <p:nvPicPr>
          <p:cNvPr id="4" name="Image 3">
            <a:extLst>
              <a:ext uri="{FF2B5EF4-FFF2-40B4-BE49-F238E27FC236}">
                <a16:creationId xmlns:a16="http://schemas.microsoft.com/office/drawing/2014/main" id="{7B70C020-435E-49D8-8E28-39F52110279F}"/>
              </a:ext>
            </a:extLst>
          </p:cNvPr>
          <p:cNvPicPr>
            <a:picLocks noChangeAspect="1"/>
          </p:cNvPicPr>
          <p:nvPr/>
        </p:nvPicPr>
        <p:blipFill>
          <a:blip r:embed="rId7"/>
          <a:stretch>
            <a:fillRect/>
          </a:stretch>
        </p:blipFill>
        <p:spPr>
          <a:xfrm>
            <a:off x="487419" y="5844077"/>
            <a:ext cx="1292012" cy="870704"/>
          </a:xfrm>
          <a:prstGeom prst="rect">
            <a:avLst/>
          </a:prstGeom>
        </p:spPr>
      </p:pic>
      <p:grpSp>
        <p:nvGrpSpPr>
          <p:cNvPr id="21" name="Groupe 20">
            <a:extLst>
              <a:ext uri="{FF2B5EF4-FFF2-40B4-BE49-F238E27FC236}">
                <a16:creationId xmlns:a16="http://schemas.microsoft.com/office/drawing/2014/main" id="{E2C3F998-AB51-884F-B716-6AB3F96F2108}"/>
              </a:ext>
            </a:extLst>
          </p:cNvPr>
          <p:cNvGrpSpPr/>
          <p:nvPr/>
        </p:nvGrpSpPr>
        <p:grpSpPr>
          <a:xfrm>
            <a:off x="332235" y="184770"/>
            <a:ext cx="395604" cy="441344"/>
            <a:chOff x="6539023" y="3954129"/>
            <a:chExt cx="554075" cy="618138"/>
          </a:xfrm>
        </p:grpSpPr>
        <p:sp>
          <p:nvSpPr>
            <p:cNvPr id="22" name="Ellipse 21">
              <a:extLst>
                <a:ext uri="{FF2B5EF4-FFF2-40B4-BE49-F238E27FC236}">
                  <a16:creationId xmlns:a16="http://schemas.microsoft.com/office/drawing/2014/main" id="{AC2B9EA0-1CE8-FB4F-87AB-C2132AC68623}"/>
                </a:ext>
              </a:extLst>
            </p:cNvPr>
            <p:cNvSpPr/>
            <p:nvPr/>
          </p:nvSpPr>
          <p:spPr>
            <a:xfrm>
              <a:off x="6539023" y="3954129"/>
              <a:ext cx="554075" cy="554075"/>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Graphique 23">
              <a:extLst>
                <a:ext uri="{FF2B5EF4-FFF2-40B4-BE49-F238E27FC236}">
                  <a16:creationId xmlns:a16="http://schemas.microsoft.com/office/drawing/2014/main" id="{7E6339AD-A3D5-2C46-80BB-29C9AB51F3D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69148" y="4016716"/>
              <a:ext cx="493823" cy="555551"/>
            </a:xfrm>
            <a:prstGeom prst="rect">
              <a:avLst/>
            </a:prstGeom>
          </p:spPr>
        </p:pic>
      </p:grpSp>
      <p:grpSp>
        <p:nvGrpSpPr>
          <p:cNvPr id="25" name="Groupe 24">
            <a:extLst>
              <a:ext uri="{FF2B5EF4-FFF2-40B4-BE49-F238E27FC236}">
                <a16:creationId xmlns:a16="http://schemas.microsoft.com/office/drawing/2014/main" id="{A35333E9-4168-5047-BB11-322081A04B71}"/>
              </a:ext>
            </a:extLst>
          </p:cNvPr>
          <p:cNvGrpSpPr/>
          <p:nvPr/>
        </p:nvGrpSpPr>
        <p:grpSpPr>
          <a:xfrm>
            <a:off x="339982" y="1243864"/>
            <a:ext cx="406360" cy="487270"/>
            <a:chOff x="721052" y="1390748"/>
            <a:chExt cx="406360" cy="487270"/>
          </a:xfrm>
        </p:grpSpPr>
        <p:sp>
          <p:nvSpPr>
            <p:cNvPr id="26" name="Ellipse 25">
              <a:extLst>
                <a:ext uri="{FF2B5EF4-FFF2-40B4-BE49-F238E27FC236}">
                  <a16:creationId xmlns:a16="http://schemas.microsoft.com/office/drawing/2014/main" id="{24EF5CE2-2E95-724E-A844-AFCE12878298}"/>
                </a:ext>
              </a:extLst>
            </p:cNvPr>
            <p:cNvSpPr/>
            <p:nvPr/>
          </p:nvSpPr>
          <p:spPr>
            <a:xfrm>
              <a:off x="731808" y="1427640"/>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Graphique 27">
              <a:extLst>
                <a:ext uri="{FF2B5EF4-FFF2-40B4-BE49-F238E27FC236}">
                  <a16:creationId xmlns:a16="http://schemas.microsoft.com/office/drawing/2014/main" id="{ABEBCEEB-8523-F54E-A1D4-665FD23A465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052" y="1390748"/>
              <a:ext cx="395605" cy="487270"/>
            </a:xfrm>
            <a:prstGeom prst="rect">
              <a:avLst/>
            </a:prstGeom>
          </p:spPr>
        </p:pic>
      </p:grpSp>
      <p:grpSp>
        <p:nvGrpSpPr>
          <p:cNvPr id="29" name="Groupe 28">
            <a:extLst>
              <a:ext uri="{FF2B5EF4-FFF2-40B4-BE49-F238E27FC236}">
                <a16:creationId xmlns:a16="http://schemas.microsoft.com/office/drawing/2014/main" id="{15029C44-372E-8E48-8911-69A0C747FEE5}"/>
              </a:ext>
            </a:extLst>
          </p:cNvPr>
          <p:cNvGrpSpPr/>
          <p:nvPr/>
        </p:nvGrpSpPr>
        <p:grpSpPr>
          <a:xfrm>
            <a:off x="315166" y="3483005"/>
            <a:ext cx="395604" cy="445277"/>
            <a:chOff x="731808" y="3364928"/>
            <a:chExt cx="395604" cy="445277"/>
          </a:xfrm>
        </p:grpSpPr>
        <p:sp>
          <p:nvSpPr>
            <p:cNvPr id="30" name="Ellipse 29">
              <a:extLst>
                <a:ext uri="{FF2B5EF4-FFF2-40B4-BE49-F238E27FC236}">
                  <a16:creationId xmlns:a16="http://schemas.microsoft.com/office/drawing/2014/main" id="{E947365C-0463-E64B-828E-8C8E94AA6702}"/>
                </a:ext>
              </a:extLst>
            </p:cNvPr>
            <p:cNvSpPr/>
            <p:nvPr/>
          </p:nvSpPr>
          <p:spPr>
            <a:xfrm>
              <a:off x="731808" y="3364928"/>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Graphique 30">
              <a:extLst>
                <a:ext uri="{FF2B5EF4-FFF2-40B4-BE49-F238E27FC236}">
                  <a16:creationId xmlns:a16="http://schemas.microsoft.com/office/drawing/2014/main" id="{1E2B94C2-A76D-9D4B-90CB-54F5E9B79B6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61066" y="3375924"/>
              <a:ext cx="352585" cy="434281"/>
            </a:xfrm>
            <a:prstGeom prst="rect">
              <a:avLst/>
            </a:prstGeom>
          </p:spPr>
        </p:pic>
      </p:grpSp>
    </p:spTree>
    <p:extLst>
      <p:ext uri="{BB962C8B-B14F-4D97-AF65-F5344CB8AC3E}">
        <p14:creationId xmlns:p14="http://schemas.microsoft.com/office/powerpoint/2010/main" val="129702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9">
            <a:extLst>
              <a:ext uri="{FF2B5EF4-FFF2-40B4-BE49-F238E27FC236}">
                <a16:creationId xmlns:a16="http://schemas.microsoft.com/office/drawing/2014/main" id="{BB985CF4-6A31-0941-940A-21D6927CE820}"/>
              </a:ext>
            </a:extLst>
          </p:cNvPr>
          <p:cNvPicPr>
            <a:picLocks noChangeAspect="1"/>
          </p:cNvPicPr>
          <p:nvPr/>
        </p:nvPicPr>
        <p:blipFill>
          <a:blip r:embed="rId3"/>
          <a:srcRect l="23860" r="23860"/>
          <a:stretch/>
        </p:blipFill>
        <p:spPr>
          <a:xfrm>
            <a:off x="7738393" y="0"/>
            <a:ext cx="4453607" cy="6388981"/>
          </a:xfrm>
          <a:prstGeom prst="rect">
            <a:avLst/>
          </a:prstGeom>
        </p:spPr>
      </p:pic>
      <p:sp>
        <p:nvSpPr>
          <p:cNvPr id="23" name="Forme libre 22">
            <a:extLst>
              <a:ext uri="{FF2B5EF4-FFF2-40B4-BE49-F238E27FC236}">
                <a16:creationId xmlns:a16="http://schemas.microsoft.com/office/drawing/2014/main" id="{61F06360-1674-E640-A644-B103638D4367}"/>
              </a:ext>
            </a:extLst>
          </p:cNvPr>
          <p:cNvSpPr/>
          <p:nvPr/>
        </p:nvSpPr>
        <p:spPr>
          <a:xfrm>
            <a:off x="-41031" y="5590167"/>
            <a:ext cx="12233031" cy="1267833"/>
          </a:xfrm>
          <a:custGeom>
            <a:avLst/>
            <a:gdLst>
              <a:gd name="connsiteX0" fmla="*/ 17584 w 12274061"/>
              <a:gd name="connsiteY0" fmla="*/ 339969 h 1623646"/>
              <a:gd name="connsiteX1" fmla="*/ 1494692 w 12274061"/>
              <a:gd name="connsiteY1" fmla="*/ 58615 h 1623646"/>
              <a:gd name="connsiteX2" fmla="*/ 3065584 w 12274061"/>
              <a:gd name="connsiteY2" fmla="*/ 339969 h 1623646"/>
              <a:gd name="connsiteX3" fmla="*/ 4589584 w 12274061"/>
              <a:gd name="connsiteY3" fmla="*/ 58615 h 1623646"/>
              <a:gd name="connsiteX4" fmla="*/ 6142892 w 12274061"/>
              <a:gd name="connsiteY4" fmla="*/ 345831 h 1623646"/>
              <a:gd name="connsiteX5" fmla="*/ 7678615 w 12274061"/>
              <a:gd name="connsiteY5" fmla="*/ 64477 h 1623646"/>
              <a:gd name="connsiteX6" fmla="*/ 9179169 w 12274061"/>
              <a:gd name="connsiteY6" fmla="*/ 339969 h 1623646"/>
              <a:gd name="connsiteX7" fmla="*/ 10486292 w 12274061"/>
              <a:gd name="connsiteY7" fmla="*/ 0 h 1623646"/>
              <a:gd name="connsiteX8" fmla="*/ 12274061 w 12274061"/>
              <a:gd name="connsiteY8" fmla="*/ 334108 h 1623646"/>
              <a:gd name="connsiteX9" fmla="*/ 12274061 w 12274061"/>
              <a:gd name="connsiteY9" fmla="*/ 1623646 h 1623646"/>
              <a:gd name="connsiteX10" fmla="*/ 0 w 12274061"/>
              <a:gd name="connsiteY10" fmla="*/ 1623646 h 1623646"/>
              <a:gd name="connsiteX11" fmla="*/ 17584 w 12274061"/>
              <a:gd name="connsiteY11" fmla="*/ 339969 h 16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74061" h="1623646">
                <a:moveTo>
                  <a:pt x="17584" y="339969"/>
                </a:moveTo>
                <a:lnTo>
                  <a:pt x="1494692" y="58615"/>
                </a:lnTo>
                <a:lnTo>
                  <a:pt x="3065584" y="339969"/>
                </a:lnTo>
                <a:lnTo>
                  <a:pt x="4589584" y="58615"/>
                </a:lnTo>
                <a:lnTo>
                  <a:pt x="6142892" y="345831"/>
                </a:lnTo>
                <a:lnTo>
                  <a:pt x="7678615" y="64477"/>
                </a:lnTo>
                <a:lnTo>
                  <a:pt x="9179169" y="339969"/>
                </a:lnTo>
                <a:lnTo>
                  <a:pt x="10486292" y="0"/>
                </a:lnTo>
                <a:lnTo>
                  <a:pt x="12274061" y="334108"/>
                </a:lnTo>
                <a:lnTo>
                  <a:pt x="12274061" y="1623646"/>
                </a:lnTo>
                <a:lnTo>
                  <a:pt x="0" y="1623646"/>
                </a:lnTo>
                <a:lnTo>
                  <a:pt x="17584" y="339969"/>
                </a:lnTo>
                <a:close/>
              </a:path>
            </a:pathLst>
          </a:cu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EAAB4"/>
              </a:solidFill>
            </a:endParaRPr>
          </a:p>
        </p:txBody>
      </p:sp>
      <p:grpSp>
        <p:nvGrpSpPr>
          <p:cNvPr id="27" name="Groupe 26">
            <a:extLst>
              <a:ext uri="{FF2B5EF4-FFF2-40B4-BE49-F238E27FC236}">
                <a16:creationId xmlns:a16="http://schemas.microsoft.com/office/drawing/2014/main" id="{BF620B02-271A-CC45-B1F4-E83F1F4A7EDF}"/>
              </a:ext>
            </a:extLst>
          </p:cNvPr>
          <p:cNvGrpSpPr/>
          <p:nvPr/>
        </p:nvGrpSpPr>
        <p:grpSpPr>
          <a:xfrm>
            <a:off x="10672304" y="5012477"/>
            <a:ext cx="1267833" cy="1267833"/>
            <a:chOff x="10135645" y="4833257"/>
            <a:chExt cx="1452147" cy="1452147"/>
          </a:xfrm>
        </p:grpSpPr>
        <p:sp>
          <p:nvSpPr>
            <p:cNvPr id="19" name="Ellipse 18">
              <a:extLst>
                <a:ext uri="{FF2B5EF4-FFF2-40B4-BE49-F238E27FC236}">
                  <a16:creationId xmlns:a16="http://schemas.microsoft.com/office/drawing/2014/main" id="{C6BC4A42-D285-BD49-8ED9-7839CB0210BD}"/>
                </a:ext>
              </a:extLst>
            </p:cNvPr>
            <p:cNvSpPr/>
            <p:nvPr/>
          </p:nvSpPr>
          <p:spPr>
            <a:xfrm>
              <a:off x="10135645" y="4833257"/>
              <a:ext cx="1452147" cy="1452147"/>
            </a:xfrm>
            <a:prstGeom prst="ellipse">
              <a:avLst/>
            </a:prstGeom>
            <a:noFill/>
            <a:ln w="15875">
              <a:solidFill>
                <a:srgbClr val="0061A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59A7D27E-A31B-2040-9386-77DF3B5EA44D}"/>
                </a:ext>
              </a:extLst>
            </p:cNvPr>
            <p:cNvPicPr>
              <a:picLocks noChangeAspect="1"/>
            </p:cNvPicPr>
            <p:nvPr/>
          </p:nvPicPr>
          <p:blipFill>
            <a:blip r:embed="rId4"/>
            <a:srcRect/>
            <a:stretch/>
          </p:blipFill>
          <p:spPr>
            <a:xfrm>
              <a:off x="10235135" y="4932747"/>
              <a:ext cx="1253166" cy="1253166"/>
            </a:xfrm>
            <a:prstGeom prst="rect">
              <a:avLst/>
            </a:prstGeom>
          </p:spPr>
        </p:pic>
      </p:grpSp>
      <p:sp>
        <p:nvSpPr>
          <p:cNvPr id="5" name="ZoneTexte 4">
            <a:extLst>
              <a:ext uri="{FF2B5EF4-FFF2-40B4-BE49-F238E27FC236}">
                <a16:creationId xmlns:a16="http://schemas.microsoft.com/office/drawing/2014/main" id="{4555DDEE-89CB-3645-B106-2FE34682ABCB}"/>
              </a:ext>
            </a:extLst>
          </p:cNvPr>
          <p:cNvSpPr txBox="1"/>
          <p:nvPr/>
        </p:nvSpPr>
        <p:spPr>
          <a:xfrm>
            <a:off x="1920253" y="6145098"/>
            <a:ext cx="8838913" cy="584775"/>
          </a:xfrm>
          <a:prstGeom prst="rect">
            <a:avLst/>
          </a:prstGeom>
          <a:noFill/>
        </p:spPr>
        <p:txBody>
          <a:bodyPr wrap="square" rtlCol="0">
            <a:spAutoFit/>
          </a:bodyPr>
          <a:lstStyle/>
          <a:p>
            <a:r>
              <a:rPr lang="fr-FR" sz="3200" b="1" dirty="0" err="1">
                <a:solidFill>
                  <a:srgbClr val="0061AA"/>
                </a:solidFill>
                <a:latin typeface="Aptos" panose="020B0004020202020204" pitchFamily="34" charset="0"/>
                <a:ea typeface="Verdana" panose="020B0604030504040204" pitchFamily="34" charset="0"/>
                <a:cs typeface="Verdana" panose="020B0604030504040204" pitchFamily="34" charset="0"/>
              </a:rPr>
              <a:t>Climate</a:t>
            </a:r>
            <a:r>
              <a:rPr lang="fr-FR" sz="3200" b="1" dirty="0">
                <a:solidFill>
                  <a:srgbClr val="0061AA"/>
                </a:solidFill>
                <a:latin typeface="Aptos" panose="020B0004020202020204" pitchFamily="34" charset="0"/>
                <a:ea typeface="Verdana" panose="020B0604030504040204" pitchFamily="34" charset="0"/>
                <a:cs typeface="Verdana" panose="020B0604030504040204" pitchFamily="34" charset="0"/>
              </a:rPr>
              <a:t> Adaptation </a:t>
            </a:r>
            <a:r>
              <a:rPr lang="fr-FR" sz="3200" b="1" dirty="0" err="1">
                <a:solidFill>
                  <a:srgbClr val="FFFFFF"/>
                </a:solidFill>
                <a:latin typeface="Aptos" panose="020B0004020202020204" pitchFamily="34" charset="0"/>
                <a:ea typeface="Verdana" panose="020B0604030504040204" pitchFamily="34" charset="0"/>
                <a:cs typeface="Verdana" panose="020B0604030504040204" pitchFamily="34" charset="0"/>
              </a:rPr>
              <a:t>Working</a:t>
            </a:r>
            <a:r>
              <a:rPr lang="fr-FR" sz="3200" b="1" dirty="0">
                <a:solidFill>
                  <a:srgbClr val="FFFFFF"/>
                </a:solidFill>
                <a:latin typeface="Aptos" panose="020B0004020202020204" pitchFamily="34" charset="0"/>
                <a:ea typeface="Verdana" panose="020B0604030504040204" pitchFamily="34" charset="0"/>
                <a:cs typeface="Verdana" panose="020B0604030504040204" pitchFamily="34" charset="0"/>
              </a:rPr>
              <a:t> Group</a:t>
            </a:r>
          </a:p>
        </p:txBody>
      </p:sp>
      <p:pic>
        <p:nvPicPr>
          <p:cNvPr id="9" name="Image 8">
            <a:extLst>
              <a:ext uri="{FF2B5EF4-FFF2-40B4-BE49-F238E27FC236}">
                <a16:creationId xmlns:a16="http://schemas.microsoft.com/office/drawing/2014/main" id="{C6D8E04F-1D17-3646-84E3-B16F6689E9D3}"/>
              </a:ext>
            </a:extLst>
          </p:cNvPr>
          <p:cNvPicPr>
            <a:picLocks noChangeAspect="1"/>
          </p:cNvPicPr>
          <p:nvPr/>
        </p:nvPicPr>
        <p:blipFill>
          <a:blip r:embed="rId5"/>
          <a:stretch>
            <a:fillRect/>
          </a:stretch>
        </p:blipFill>
        <p:spPr>
          <a:xfrm>
            <a:off x="487419" y="5844077"/>
            <a:ext cx="1292012" cy="870704"/>
          </a:xfrm>
          <a:prstGeom prst="rect">
            <a:avLst/>
          </a:prstGeom>
        </p:spPr>
      </p:pic>
      <p:sp>
        <p:nvSpPr>
          <p:cNvPr id="14" name="ZoneTexte 13">
            <a:extLst>
              <a:ext uri="{FF2B5EF4-FFF2-40B4-BE49-F238E27FC236}">
                <a16:creationId xmlns:a16="http://schemas.microsoft.com/office/drawing/2014/main" id="{D4108340-BAB4-5046-A495-050D79E0DCEF}"/>
              </a:ext>
            </a:extLst>
          </p:cNvPr>
          <p:cNvSpPr txBox="1"/>
          <p:nvPr/>
        </p:nvSpPr>
        <p:spPr>
          <a:xfrm>
            <a:off x="727839" y="114713"/>
            <a:ext cx="6758691" cy="5586145"/>
          </a:xfrm>
          <a:prstGeom prst="rect">
            <a:avLst/>
          </a:prstGeom>
          <a:noFill/>
        </p:spPr>
        <p:txBody>
          <a:bodyPr wrap="square" rtlCol="0">
            <a:spAutoFit/>
          </a:bodyPr>
          <a:lstStyle/>
          <a:p>
            <a:pPr>
              <a:spcAft>
                <a:spcPts val="600"/>
              </a:spcAft>
            </a:pPr>
            <a:r>
              <a:rPr lang="en-US" sz="1400" b="1" dirty="0">
                <a:solidFill>
                  <a:schemeClr val="bg1"/>
                </a:solidFill>
                <a:highlight>
                  <a:srgbClr val="0061AA"/>
                </a:highlight>
                <a:latin typeface="Aptos" panose="020B0004020202020204" pitchFamily="34" charset="0"/>
              </a:rPr>
              <a:t>OBJECTIVE</a:t>
            </a:r>
          </a:p>
          <a:p>
            <a:r>
              <a:rPr lang="en-US" sz="1200" dirty="0">
                <a:highlight>
                  <a:srgbClr val="FFFFFF"/>
                </a:highlight>
                <a:latin typeface="Aptos" panose="020B0004020202020204" pitchFamily="34" charset="0"/>
              </a:rPr>
              <a:t>The Climate Adaptation Working Group is a Working Group within GEO Blue Planet that was established to support the integration of Earth Observation intelligence and Climate Services into policy frameworks that improve the capacity of Small Island Developing States (SIDS) and Least Developed Countries (LDCs) to adapt to the coastal and ocean effects of climate change</a:t>
            </a:r>
          </a:p>
          <a:p>
            <a:endParaRPr lang="en-US" sz="1200" dirty="0">
              <a:highlight>
                <a:srgbClr val="FFFFFF"/>
              </a:highlight>
              <a:latin typeface="Aptos" panose="020B0004020202020204" pitchFamily="34" charset="0"/>
            </a:endParaRPr>
          </a:p>
          <a:p>
            <a:pPr>
              <a:spcAft>
                <a:spcPts val="600"/>
              </a:spcAft>
            </a:pPr>
            <a:r>
              <a:rPr lang="en-US" sz="1400" b="1" dirty="0">
                <a:solidFill>
                  <a:schemeClr val="bg1"/>
                </a:solidFill>
                <a:highlight>
                  <a:srgbClr val="0061AA"/>
                </a:highlight>
                <a:latin typeface="Aptos" panose="020B0004020202020204" pitchFamily="34" charset="0"/>
              </a:rPr>
              <a:t>GOVERNANCE</a:t>
            </a:r>
          </a:p>
          <a:p>
            <a:pPr>
              <a:lnSpc>
                <a:spcPct val="100000"/>
              </a:lnSpc>
              <a:spcAft>
                <a:spcPts val="600"/>
              </a:spcAft>
            </a:pPr>
            <a:r>
              <a:rPr lang="en-US" sz="1200" b="1" dirty="0">
                <a:solidFill>
                  <a:srgbClr val="0061AA"/>
                </a:solidFill>
                <a:latin typeface="Aptos" panose="020B0004020202020204" pitchFamily="34" charset="0"/>
              </a:rPr>
              <a:t>CO-CHAIRS</a:t>
            </a:r>
            <a:br>
              <a:rPr lang="en-US" sz="1200" b="1" dirty="0">
                <a:solidFill>
                  <a:srgbClr val="0061AA"/>
                </a:solidFill>
                <a:latin typeface="Aptos" panose="020B0004020202020204" pitchFamily="34" charset="0"/>
              </a:rPr>
            </a:br>
            <a:r>
              <a:rPr lang="en-US" sz="1200" b="1" dirty="0">
                <a:latin typeface="Aptos" panose="020B0004020202020204" pitchFamily="34" charset="0"/>
              </a:rPr>
              <a:t>Louis Celliers </a:t>
            </a:r>
            <a:r>
              <a:rPr lang="en-US" sz="1200" dirty="0">
                <a:latin typeface="Aptos" panose="020B0004020202020204" pitchFamily="34" charset="0"/>
              </a:rPr>
              <a:t>- GERICS/Hereon</a:t>
            </a:r>
            <a:br>
              <a:rPr lang="en-US" sz="1200" dirty="0">
                <a:latin typeface="Aptos" panose="020B0004020202020204" pitchFamily="34" charset="0"/>
              </a:rPr>
            </a:br>
            <a:r>
              <a:rPr lang="en-US" sz="1200" b="1" dirty="0">
                <a:latin typeface="Aptos" panose="020B0004020202020204" pitchFamily="34" charset="0"/>
              </a:rPr>
              <a:t>Jeremy Gault </a:t>
            </a:r>
            <a:r>
              <a:rPr lang="en-US" sz="1200" dirty="0">
                <a:latin typeface="Aptos" panose="020B0004020202020204" pitchFamily="34" charset="0"/>
              </a:rPr>
              <a:t>– University College Cork </a:t>
            </a:r>
          </a:p>
          <a:p>
            <a:pPr>
              <a:lnSpc>
                <a:spcPct val="100000"/>
              </a:lnSpc>
            </a:pPr>
            <a:r>
              <a:rPr lang="en-US" sz="1200" b="1" dirty="0">
                <a:solidFill>
                  <a:srgbClr val="0061AA"/>
                </a:solidFill>
                <a:latin typeface="Aptos" panose="020B0004020202020204" pitchFamily="34" charset="0"/>
              </a:rPr>
              <a:t>SECRETARIAT LEAD </a:t>
            </a:r>
          </a:p>
          <a:p>
            <a:pPr>
              <a:lnSpc>
                <a:spcPct val="100000"/>
              </a:lnSpc>
            </a:pPr>
            <a:r>
              <a:rPr lang="en-US" sz="1200" b="1" dirty="0">
                <a:latin typeface="Aptos" panose="020B0004020202020204" pitchFamily="34" charset="0"/>
              </a:rPr>
              <a:t>Nikelene Mclean </a:t>
            </a:r>
            <a:r>
              <a:rPr lang="en-US" sz="1200" dirty="0">
                <a:latin typeface="Aptos" panose="020B0004020202020204" pitchFamily="34" charset="0"/>
              </a:rPr>
              <a:t>- GEO Blue Planet </a:t>
            </a:r>
            <a:r>
              <a:rPr lang="en-US" sz="1200" dirty="0" err="1">
                <a:latin typeface="Aptos" panose="020B0004020202020204" pitchFamily="34" charset="0"/>
              </a:rPr>
              <a:t>Programme</a:t>
            </a:r>
            <a:r>
              <a:rPr lang="en-US" sz="1200" dirty="0">
                <a:latin typeface="Aptos" panose="020B0004020202020204" pitchFamily="34" charset="0"/>
              </a:rPr>
              <a:t> Officer</a:t>
            </a:r>
          </a:p>
          <a:p>
            <a:pPr>
              <a:lnSpc>
                <a:spcPct val="100000"/>
              </a:lnSpc>
              <a:spcAft>
                <a:spcPts val="600"/>
              </a:spcAft>
            </a:pPr>
            <a:r>
              <a:rPr lang="en-US" sz="1200" b="1" dirty="0">
                <a:latin typeface="Aptos" panose="020B0004020202020204" pitchFamily="34" charset="0"/>
              </a:rPr>
              <a:t>Audrey Hasson </a:t>
            </a:r>
            <a:r>
              <a:rPr lang="en-US" sz="1200" dirty="0">
                <a:latin typeface="Aptos" panose="020B0004020202020204" pitchFamily="34" charset="0"/>
              </a:rPr>
              <a:t>- Executive Director of GEO Blue Planet</a:t>
            </a:r>
          </a:p>
          <a:p>
            <a:pPr>
              <a:lnSpc>
                <a:spcPct val="100000"/>
              </a:lnSpc>
            </a:pPr>
            <a:r>
              <a:rPr lang="en-US" sz="1200" b="1" dirty="0">
                <a:solidFill>
                  <a:srgbClr val="0061AA"/>
                </a:solidFill>
                <a:latin typeface="Aptos" panose="020B0004020202020204" pitchFamily="34" charset="0"/>
              </a:rPr>
              <a:t>CURRENT MEMBERS INCLUDE: </a:t>
            </a:r>
            <a:r>
              <a:rPr lang="en-US" sz="1200" b="1" dirty="0">
                <a:latin typeface="Aptos" panose="020B0004020202020204" pitchFamily="34" charset="0"/>
              </a:rPr>
              <a:t>David Cabana </a:t>
            </a:r>
            <a:r>
              <a:rPr lang="en-US" sz="1200" dirty="0">
                <a:latin typeface="Aptos" panose="020B0004020202020204" pitchFamily="34" charset="0"/>
              </a:rPr>
              <a:t>- GERICS/Hereon, </a:t>
            </a:r>
            <a:r>
              <a:rPr lang="en-US" sz="1200" b="1" dirty="0">
                <a:latin typeface="Aptos" panose="020B0004020202020204" pitchFamily="34" charset="0"/>
              </a:rPr>
              <a:t>Jose </a:t>
            </a:r>
            <a:r>
              <a:rPr lang="en-US" sz="1200" b="1" dirty="0" err="1">
                <a:latin typeface="Aptos" panose="020B0004020202020204" pitchFamily="34" charset="0"/>
              </a:rPr>
              <a:t>Moutinho</a:t>
            </a:r>
            <a:r>
              <a:rPr lang="en-US" sz="1200" b="1" dirty="0">
                <a:latin typeface="Aptos" panose="020B0004020202020204" pitchFamily="34" charset="0"/>
              </a:rPr>
              <a:t> </a:t>
            </a:r>
            <a:r>
              <a:rPr lang="en-US" sz="1200" dirty="0">
                <a:latin typeface="Aptos" panose="020B0004020202020204" pitchFamily="34" charset="0"/>
              </a:rPr>
              <a:t>- </a:t>
            </a:r>
            <a:r>
              <a:rPr lang="en-US" sz="1200" dirty="0" err="1">
                <a:latin typeface="Aptos" panose="020B0004020202020204" pitchFamily="34" charset="0"/>
              </a:rPr>
              <a:t>Kaust</a:t>
            </a:r>
            <a:r>
              <a:rPr lang="en-US" sz="1200" dirty="0">
                <a:latin typeface="Aptos" panose="020B0004020202020204" pitchFamily="34" charset="0"/>
              </a:rPr>
              <a:t> National Transformation Institute, </a:t>
            </a:r>
            <a:r>
              <a:rPr lang="en-US" sz="1200" b="1" dirty="0" err="1">
                <a:latin typeface="Aptos" panose="020B0004020202020204" pitchFamily="34" charset="0"/>
              </a:rPr>
              <a:t>Nashwan</a:t>
            </a:r>
            <a:r>
              <a:rPr lang="en-US" sz="1200" b="1" dirty="0">
                <a:latin typeface="Aptos" panose="020B0004020202020204" pitchFamily="34" charset="0"/>
              </a:rPr>
              <a:t> </a:t>
            </a:r>
            <a:r>
              <a:rPr lang="en-US" sz="1200" b="1" dirty="0" err="1">
                <a:latin typeface="Aptos" panose="020B0004020202020204" pitchFamily="34" charset="0"/>
              </a:rPr>
              <a:t>Matheen</a:t>
            </a:r>
            <a:r>
              <a:rPr lang="en-US" sz="1200" b="1" dirty="0">
                <a:latin typeface="Aptos" panose="020B0004020202020204" pitchFamily="34" charset="0"/>
              </a:rPr>
              <a:t> </a:t>
            </a:r>
            <a:r>
              <a:rPr lang="en-US" sz="1200" dirty="0">
                <a:latin typeface="Aptos" panose="020B0004020202020204" pitchFamily="34" charset="0"/>
              </a:rPr>
              <a:t>- Maldives Space Research Organization, </a:t>
            </a:r>
            <a:br>
              <a:rPr lang="en-US" sz="1200" dirty="0">
                <a:latin typeface="Aptos" panose="020B0004020202020204" pitchFamily="34" charset="0"/>
              </a:rPr>
            </a:br>
            <a:r>
              <a:rPr lang="en-US" sz="1200" b="1" dirty="0">
                <a:latin typeface="Aptos" panose="020B0004020202020204" pitchFamily="34" charset="0"/>
              </a:rPr>
              <a:t>Lisa-Maria</a:t>
            </a:r>
            <a:r>
              <a:rPr lang="en-US" sz="1200" dirty="0">
                <a:latin typeface="Aptos" panose="020B0004020202020204" pitchFamily="34" charset="0"/>
              </a:rPr>
              <a:t> </a:t>
            </a:r>
            <a:r>
              <a:rPr lang="en-US" sz="1200" b="1" dirty="0" err="1">
                <a:latin typeface="Aptos" panose="020B0004020202020204" pitchFamily="34" charset="0"/>
              </a:rPr>
              <a:t>Rebelo</a:t>
            </a:r>
            <a:r>
              <a:rPr lang="en-US" sz="1200" dirty="0">
                <a:latin typeface="Aptos" panose="020B0004020202020204" pitchFamily="34" charset="0"/>
              </a:rPr>
              <a:t> - Digital Earth Africa, </a:t>
            </a:r>
            <a:r>
              <a:rPr lang="en-US" sz="1200" b="1" dirty="0" err="1">
                <a:latin typeface="Aptos" panose="020B0004020202020204" pitchFamily="34" charset="0"/>
              </a:rPr>
              <a:t>Rahanna</a:t>
            </a:r>
            <a:r>
              <a:rPr lang="en-US" sz="1200" b="1" dirty="0">
                <a:latin typeface="Aptos" panose="020B0004020202020204" pitchFamily="34" charset="0"/>
              </a:rPr>
              <a:t> </a:t>
            </a:r>
            <a:r>
              <a:rPr lang="en-US" sz="1200" b="1" dirty="0" err="1">
                <a:latin typeface="Aptos" panose="020B0004020202020204" pitchFamily="34" charset="0"/>
              </a:rPr>
              <a:t>Juman</a:t>
            </a:r>
            <a:r>
              <a:rPr lang="en-US" sz="1200" b="1" dirty="0">
                <a:latin typeface="Aptos" panose="020B0004020202020204" pitchFamily="34" charset="0"/>
              </a:rPr>
              <a:t> - </a:t>
            </a:r>
            <a:r>
              <a:rPr lang="en-US" sz="1200" dirty="0">
                <a:latin typeface="Aptos" panose="020B0004020202020204" pitchFamily="34" charset="0"/>
              </a:rPr>
              <a:t>Institute of Marine Affairs Trinidad and Tobago, </a:t>
            </a:r>
            <a:r>
              <a:rPr lang="en-US" sz="1200" b="1" dirty="0">
                <a:latin typeface="Aptos" panose="020B0004020202020204" pitchFamily="34" charset="0"/>
              </a:rPr>
              <a:t>Elva Escobar</a:t>
            </a:r>
            <a:r>
              <a:rPr lang="en-US" sz="1200" dirty="0">
                <a:latin typeface="Aptos" panose="020B0004020202020204" pitchFamily="34" charset="0"/>
              </a:rPr>
              <a:t> - Universidad Nacional </a:t>
            </a:r>
            <a:r>
              <a:rPr lang="en-US" sz="1200" dirty="0" err="1">
                <a:latin typeface="Aptos" panose="020B0004020202020204" pitchFamily="34" charset="0"/>
              </a:rPr>
              <a:t>Autonoma</a:t>
            </a:r>
            <a:r>
              <a:rPr lang="en-US" sz="1200" dirty="0">
                <a:latin typeface="Aptos" panose="020B0004020202020204" pitchFamily="34" charset="0"/>
              </a:rPr>
              <a:t> de Mexico, </a:t>
            </a:r>
            <a:r>
              <a:rPr lang="en-US" sz="1200" b="1" dirty="0">
                <a:latin typeface="Aptos" panose="020B0004020202020204" pitchFamily="34" charset="0"/>
              </a:rPr>
              <a:t>Mahesh Pradhan - </a:t>
            </a:r>
            <a:r>
              <a:rPr lang="en-US" sz="1200" dirty="0">
                <a:latin typeface="Aptos" panose="020B0004020202020204" pitchFamily="34" charset="0"/>
              </a:rPr>
              <a:t>UNDP, </a:t>
            </a:r>
            <a:r>
              <a:rPr lang="en-US" sz="1200" b="1" dirty="0">
                <a:latin typeface="Aptos" panose="020B0004020202020204" pitchFamily="34" charset="0"/>
              </a:rPr>
              <a:t>Isabel Garcia Hermosa</a:t>
            </a:r>
            <a:r>
              <a:rPr lang="en-US" sz="1200" dirty="0">
                <a:latin typeface="Aptos" panose="020B0004020202020204" pitchFamily="34" charset="0"/>
              </a:rPr>
              <a:t> - Mercator Ocean International, </a:t>
            </a:r>
            <a:r>
              <a:rPr lang="en-US" sz="1200" b="1" dirty="0">
                <a:latin typeface="Aptos" panose="020B0004020202020204" pitchFamily="34" charset="0"/>
              </a:rPr>
              <a:t>Rui Kotani - </a:t>
            </a:r>
            <a:r>
              <a:rPr lang="en-US" sz="1200" dirty="0">
                <a:latin typeface="Aptos" panose="020B0004020202020204" pitchFamily="34" charset="0"/>
              </a:rPr>
              <a:t>GEO Secretariat.</a:t>
            </a:r>
          </a:p>
          <a:p>
            <a:endParaRPr lang="en-US" sz="1400" dirty="0">
              <a:solidFill>
                <a:schemeClr val="bg1"/>
              </a:solidFill>
              <a:latin typeface="Aptos" panose="020B0004020202020204" pitchFamily="34" charset="0"/>
            </a:endParaRPr>
          </a:p>
          <a:p>
            <a:pPr>
              <a:spcAft>
                <a:spcPts val="600"/>
              </a:spcAft>
            </a:pPr>
            <a:r>
              <a:rPr lang="en-US" sz="1400" b="1" dirty="0">
                <a:solidFill>
                  <a:schemeClr val="bg1"/>
                </a:solidFill>
                <a:highlight>
                  <a:srgbClr val="0061AA"/>
                </a:highlight>
                <a:latin typeface="Aptos" panose="020B0004020202020204" pitchFamily="34" charset="0"/>
              </a:rPr>
              <a:t>ACTIVITY HIGHLIGHTS</a:t>
            </a:r>
          </a:p>
          <a:p>
            <a:pPr marL="171450" indent="-171450">
              <a:buBlip>
                <a:blip>
                  <a:extLst>
                    <a:ext uri="{96DAC541-7B7A-43D3-8B79-37D633B846F1}">
                      <asvg:svgBlip xmlns:asvg="http://schemas.microsoft.com/office/drawing/2016/SVG/main" r:embed="rId6"/>
                    </a:ext>
                  </a:extLst>
                </a:blip>
              </a:buBlip>
            </a:pPr>
            <a:r>
              <a:rPr lang="en-US" sz="1200" dirty="0">
                <a:latin typeface="Aptos" panose="020B0004020202020204" pitchFamily="34" charset="0"/>
                <a:ea typeface="+mn-lt"/>
                <a:cs typeface="+mn-lt"/>
              </a:rPr>
              <a:t>Climate Adaptation Workshop at upcoming GEO Blue Planet Symposium (Barbados, 2027)</a:t>
            </a:r>
          </a:p>
          <a:p>
            <a:pPr marL="171450" indent="-171450">
              <a:buBlip>
                <a:blip>
                  <a:extLst>
                    <a:ext uri="{96DAC541-7B7A-43D3-8B79-37D633B846F1}">
                      <asvg:svgBlip xmlns:asvg="http://schemas.microsoft.com/office/drawing/2016/SVG/main" r:embed="rId6"/>
                    </a:ext>
                  </a:extLst>
                </a:blip>
              </a:buBlip>
            </a:pPr>
            <a:r>
              <a:rPr lang="en-US" sz="1200" dirty="0">
                <a:latin typeface="Aptos" panose="020B0004020202020204" pitchFamily="34" charset="0"/>
                <a:ea typeface="+mn-lt"/>
                <a:cs typeface="+mn-lt"/>
              </a:rPr>
              <a:t>ESA/ EC JRC Joint Workshop presentation (June 2026, UK)</a:t>
            </a:r>
          </a:p>
          <a:p>
            <a:pPr marL="171450" indent="-171450">
              <a:buBlip>
                <a:blip>
                  <a:extLst>
                    <a:ext uri="{96DAC541-7B7A-43D3-8B79-37D633B846F1}">
                      <asvg:svgBlip xmlns:asvg="http://schemas.microsoft.com/office/drawing/2016/SVG/main" r:embed="rId6"/>
                    </a:ext>
                  </a:extLst>
                </a:blip>
              </a:buBlip>
            </a:pPr>
            <a:r>
              <a:rPr lang="en-US" sz="1200" dirty="0">
                <a:latin typeface="Aptos" panose="020B0004020202020204" pitchFamily="34" charset="0"/>
                <a:ea typeface="Verdana"/>
                <a:cs typeface="Verdana" panose="020B0604030504040204" pitchFamily="34" charset="0"/>
              </a:rPr>
              <a:t>COP30 </a:t>
            </a:r>
            <a:r>
              <a:rPr lang="en-US" sz="1200" dirty="0">
                <a:latin typeface="Aptos" panose="020B0004020202020204" pitchFamily="34" charset="0"/>
                <a:ea typeface="Verdana"/>
              </a:rPr>
              <a:t>Side-Event “A</a:t>
            </a:r>
            <a:r>
              <a:rPr lang="fr-FR" sz="1200" dirty="0" err="1">
                <a:latin typeface="Aptos" panose="020B0004020202020204" pitchFamily="34" charset="0"/>
                <a:ea typeface="Verdana"/>
              </a:rPr>
              <a:t>daptation</a:t>
            </a:r>
            <a:r>
              <a:rPr lang="fr-FR" sz="1200" dirty="0">
                <a:latin typeface="Aptos" panose="020B0004020202020204" pitchFamily="34" charset="0"/>
                <a:ea typeface="Verdana"/>
              </a:rPr>
              <a:t> </a:t>
            </a:r>
            <a:r>
              <a:rPr lang="fr-FR" sz="1200" dirty="0" err="1">
                <a:latin typeface="Aptos" panose="020B0004020202020204" pitchFamily="34" charset="0"/>
                <a:ea typeface="Verdana"/>
              </a:rPr>
              <a:t>across</a:t>
            </a:r>
            <a:r>
              <a:rPr lang="fr-FR" sz="1200" dirty="0">
                <a:latin typeface="Aptos" panose="020B0004020202020204" pitchFamily="34" charset="0"/>
                <a:ea typeface="Verdana"/>
              </a:rPr>
              <a:t> </a:t>
            </a:r>
            <a:r>
              <a:rPr lang="fr-FR" sz="1200" dirty="0" err="1">
                <a:latin typeface="Aptos" panose="020B0004020202020204" pitchFamily="34" charset="0"/>
                <a:ea typeface="Verdana"/>
              </a:rPr>
              <a:t>scales</a:t>
            </a:r>
            <a:r>
              <a:rPr lang="fr-FR" sz="1200" dirty="0">
                <a:latin typeface="Aptos" panose="020B0004020202020204" pitchFamily="34" charset="0"/>
                <a:ea typeface="Verdana"/>
              </a:rPr>
              <a:t> and </a:t>
            </a:r>
            <a:r>
              <a:rPr lang="fr-FR" sz="1200" dirty="0" err="1">
                <a:latin typeface="Aptos" panose="020B0004020202020204" pitchFamily="34" charset="0"/>
                <a:ea typeface="Verdana"/>
              </a:rPr>
              <a:t>sectors</a:t>
            </a:r>
            <a:r>
              <a:rPr lang="fr-FR" sz="1200" dirty="0">
                <a:latin typeface="Aptos" panose="020B0004020202020204" pitchFamily="34" charset="0"/>
                <a:ea typeface="Verdana"/>
              </a:rPr>
              <a:t>: the case for </a:t>
            </a:r>
            <a:r>
              <a:rPr lang="fr-FR" sz="1200" dirty="0" err="1">
                <a:latin typeface="Aptos" panose="020B0004020202020204" pitchFamily="34" charset="0"/>
                <a:ea typeface="Verdana"/>
              </a:rPr>
              <a:t>coastal</a:t>
            </a:r>
            <a:r>
              <a:rPr lang="fr-FR" sz="1200" dirty="0">
                <a:latin typeface="Aptos" panose="020B0004020202020204" pitchFamily="34" charset="0"/>
                <a:ea typeface="Verdana"/>
              </a:rPr>
              <a:t> and </a:t>
            </a:r>
            <a:r>
              <a:rPr lang="fr-FR" sz="1200" dirty="0" err="1">
                <a:latin typeface="Aptos" panose="020B0004020202020204" pitchFamily="34" charset="0"/>
                <a:ea typeface="Verdana"/>
              </a:rPr>
              <a:t>ocean</a:t>
            </a:r>
            <a:r>
              <a:rPr lang="fr-FR" sz="1200" dirty="0">
                <a:latin typeface="Aptos" panose="020B0004020202020204" pitchFamily="34" charset="0"/>
                <a:ea typeface="Verdana"/>
              </a:rPr>
              <a:t> adaptation’’ (November 2025, Brazil)</a:t>
            </a:r>
            <a:endParaRPr lang="en-US" sz="1200" dirty="0">
              <a:latin typeface="Aptos" panose="020B0004020202020204" pitchFamily="34" charset="0"/>
              <a:ea typeface="Verdana"/>
            </a:endParaRPr>
          </a:p>
          <a:p>
            <a:pPr marL="171450" indent="-171450">
              <a:buBlip>
                <a:blip>
                  <a:extLst>
                    <a:ext uri="{96DAC541-7B7A-43D3-8B79-37D633B846F1}">
                      <asvg:svgBlip xmlns:asvg="http://schemas.microsoft.com/office/drawing/2016/SVG/main" r:embed="rId6"/>
                    </a:ext>
                  </a:extLst>
                </a:blip>
              </a:buBlip>
            </a:pPr>
            <a:r>
              <a:rPr lang="en-US" sz="1200" dirty="0">
                <a:latin typeface="Aptos" panose="020B0004020202020204" pitchFamily="34" charset="0"/>
                <a:ea typeface="Verdana"/>
              </a:rPr>
              <a:t>NAP Expo Side-Event Coastal and Ocean Adaptation Workshop (August 2025)</a:t>
            </a:r>
          </a:p>
          <a:p>
            <a:pPr marL="171450" indent="-171450">
              <a:buBlip>
                <a:blip>
                  <a:extLst>
                    <a:ext uri="{96DAC541-7B7A-43D3-8B79-37D633B846F1}">
                      <asvg:svgBlip xmlns:asvg="http://schemas.microsoft.com/office/drawing/2016/SVG/main" r:embed="rId6"/>
                    </a:ext>
                  </a:extLst>
                </a:blip>
              </a:buBlip>
            </a:pPr>
            <a:r>
              <a:rPr lang="en-US" sz="1200" dirty="0">
                <a:latin typeface="Aptos" panose="020B0004020202020204" pitchFamily="34" charset="0"/>
                <a:ea typeface="Verdana"/>
                <a:cs typeface="Verdana" panose="020B0604030504040204" pitchFamily="34" charset="0"/>
              </a:rPr>
              <a:t>UNFCCC NAP Technical Guidance on Coastal and Ocean Adaptation (August 2025)</a:t>
            </a:r>
          </a:p>
          <a:p>
            <a:pPr marL="171450" indent="-171450">
              <a:buBlip>
                <a:blip>
                  <a:extLst>
                    <a:ext uri="{96DAC541-7B7A-43D3-8B79-37D633B846F1}">
                      <asvg:svgBlip xmlns:asvg="http://schemas.microsoft.com/office/drawing/2016/SVG/main" r:embed="rId6"/>
                    </a:ext>
                  </a:extLst>
                </a:blip>
              </a:buBlip>
            </a:pPr>
            <a:r>
              <a:rPr lang="en-US" sz="1200" dirty="0">
                <a:latin typeface="Aptos" panose="020B0004020202020204" pitchFamily="34" charset="0"/>
                <a:ea typeface="Verdana"/>
                <a:cs typeface="Verdana" panose="020B0604030504040204" pitchFamily="34" charset="0"/>
              </a:rPr>
              <a:t>EU4OceanObs Value Chain Case Study (2024)</a:t>
            </a:r>
          </a:p>
        </p:txBody>
      </p:sp>
      <p:grpSp>
        <p:nvGrpSpPr>
          <p:cNvPr id="10" name="Groupe 9">
            <a:extLst>
              <a:ext uri="{FF2B5EF4-FFF2-40B4-BE49-F238E27FC236}">
                <a16:creationId xmlns:a16="http://schemas.microsoft.com/office/drawing/2014/main" id="{2622DB00-59BA-F246-BEBF-012BDC109833}"/>
              </a:ext>
            </a:extLst>
          </p:cNvPr>
          <p:cNvGrpSpPr/>
          <p:nvPr/>
        </p:nvGrpSpPr>
        <p:grpSpPr>
          <a:xfrm>
            <a:off x="342991" y="130167"/>
            <a:ext cx="395604" cy="422355"/>
            <a:chOff x="6539023" y="3954129"/>
            <a:chExt cx="554075" cy="591543"/>
          </a:xfrm>
        </p:grpSpPr>
        <p:sp>
          <p:nvSpPr>
            <p:cNvPr id="7" name="Ellipse 6">
              <a:extLst>
                <a:ext uri="{FF2B5EF4-FFF2-40B4-BE49-F238E27FC236}">
                  <a16:creationId xmlns:a16="http://schemas.microsoft.com/office/drawing/2014/main" id="{36FA5C1B-D438-864B-A9A0-DD973F3AF595}"/>
                </a:ext>
              </a:extLst>
            </p:cNvPr>
            <p:cNvSpPr/>
            <p:nvPr/>
          </p:nvSpPr>
          <p:spPr>
            <a:xfrm>
              <a:off x="6539023" y="3954129"/>
              <a:ext cx="554075" cy="554075"/>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Graphique 5">
              <a:extLst>
                <a:ext uri="{FF2B5EF4-FFF2-40B4-BE49-F238E27FC236}">
                  <a16:creationId xmlns:a16="http://schemas.microsoft.com/office/drawing/2014/main" id="{279BBAB6-B290-F84A-934E-526BA01A34B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69148" y="3990120"/>
              <a:ext cx="493823" cy="555552"/>
            </a:xfrm>
            <a:prstGeom prst="rect">
              <a:avLst/>
            </a:prstGeom>
          </p:spPr>
        </p:pic>
      </p:grpSp>
      <p:grpSp>
        <p:nvGrpSpPr>
          <p:cNvPr id="11" name="Groupe 10">
            <a:extLst>
              <a:ext uri="{FF2B5EF4-FFF2-40B4-BE49-F238E27FC236}">
                <a16:creationId xmlns:a16="http://schemas.microsoft.com/office/drawing/2014/main" id="{437BC8FC-C987-8D4D-A618-B14F927B876C}"/>
              </a:ext>
            </a:extLst>
          </p:cNvPr>
          <p:cNvGrpSpPr/>
          <p:nvPr/>
        </p:nvGrpSpPr>
        <p:grpSpPr>
          <a:xfrm>
            <a:off x="342991" y="1265604"/>
            <a:ext cx="410577" cy="487270"/>
            <a:chOff x="731808" y="1390744"/>
            <a:chExt cx="410577" cy="487270"/>
          </a:xfrm>
        </p:grpSpPr>
        <p:sp>
          <p:nvSpPr>
            <p:cNvPr id="21" name="Ellipse 20">
              <a:extLst>
                <a:ext uri="{FF2B5EF4-FFF2-40B4-BE49-F238E27FC236}">
                  <a16:creationId xmlns:a16="http://schemas.microsoft.com/office/drawing/2014/main" id="{FF34D270-EA88-A242-B351-B2AD8F5100FD}"/>
                </a:ext>
              </a:extLst>
            </p:cNvPr>
            <p:cNvSpPr/>
            <p:nvPr/>
          </p:nvSpPr>
          <p:spPr>
            <a:xfrm>
              <a:off x="731808" y="1427640"/>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Graphique 23">
              <a:extLst>
                <a:ext uri="{FF2B5EF4-FFF2-40B4-BE49-F238E27FC236}">
                  <a16:creationId xmlns:a16="http://schemas.microsoft.com/office/drawing/2014/main" id="{217EFB06-B58B-FB41-8773-B0CCE9EA51D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46780" y="1390744"/>
              <a:ext cx="395605" cy="487270"/>
            </a:xfrm>
            <a:prstGeom prst="rect">
              <a:avLst/>
            </a:prstGeom>
          </p:spPr>
        </p:pic>
      </p:grpSp>
      <p:grpSp>
        <p:nvGrpSpPr>
          <p:cNvPr id="29" name="Groupe 28">
            <a:extLst>
              <a:ext uri="{FF2B5EF4-FFF2-40B4-BE49-F238E27FC236}">
                <a16:creationId xmlns:a16="http://schemas.microsoft.com/office/drawing/2014/main" id="{9D7D06E0-2655-864D-B7B3-C9DD0D7057E4}"/>
              </a:ext>
            </a:extLst>
          </p:cNvPr>
          <p:cNvGrpSpPr/>
          <p:nvPr/>
        </p:nvGrpSpPr>
        <p:grpSpPr>
          <a:xfrm>
            <a:off x="342991" y="3913958"/>
            <a:ext cx="395604" cy="449105"/>
            <a:chOff x="720365" y="3361100"/>
            <a:chExt cx="395604" cy="449105"/>
          </a:xfrm>
        </p:grpSpPr>
        <p:sp>
          <p:nvSpPr>
            <p:cNvPr id="26" name="Ellipse 25">
              <a:extLst>
                <a:ext uri="{FF2B5EF4-FFF2-40B4-BE49-F238E27FC236}">
                  <a16:creationId xmlns:a16="http://schemas.microsoft.com/office/drawing/2014/main" id="{955506CF-EC11-6340-B881-8F1811576310}"/>
                </a:ext>
              </a:extLst>
            </p:cNvPr>
            <p:cNvSpPr/>
            <p:nvPr/>
          </p:nvSpPr>
          <p:spPr>
            <a:xfrm>
              <a:off x="720365" y="3361100"/>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7" name="Graphique 16">
              <a:extLst>
                <a:ext uri="{FF2B5EF4-FFF2-40B4-BE49-F238E27FC236}">
                  <a16:creationId xmlns:a16="http://schemas.microsoft.com/office/drawing/2014/main" id="{A64E062A-9350-514C-BD8E-CA664C5FDAD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61066" y="3375924"/>
              <a:ext cx="352585" cy="434281"/>
            </a:xfrm>
            <a:prstGeom prst="rect">
              <a:avLst/>
            </a:prstGeom>
          </p:spPr>
        </p:pic>
      </p:grpSp>
    </p:spTree>
    <p:extLst>
      <p:ext uri="{BB962C8B-B14F-4D97-AF65-F5344CB8AC3E}">
        <p14:creationId xmlns:p14="http://schemas.microsoft.com/office/powerpoint/2010/main" val="1819765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03EBF22-AF6D-AD44-A6CF-E043FCF48658}"/>
              </a:ext>
            </a:extLst>
          </p:cNvPr>
          <p:cNvPicPr>
            <a:picLocks noChangeAspect="1"/>
          </p:cNvPicPr>
          <p:nvPr/>
        </p:nvPicPr>
        <p:blipFill rotWithShape="1">
          <a:blip r:embed="rId3"/>
          <a:srcRect l="38645" r="8481" b="-1769"/>
          <a:stretch/>
        </p:blipFill>
        <p:spPr>
          <a:xfrm>
            <a:off x="7525512" y="-2"/>
            <a:ext cx="4666488" cy="5987924"/>
          </a:xfrm>
          <a:prstGeom prst="rect">
            <a:avLst/>
          </a:prstGeom>
        </p:spPr>
      </p:pic>
      <p:sp>
        <p:nvSpPr>
          <p:cNvPr id="3" name="ZoneTexte 2">
            <a:extLst>
              <a:ext uri="{FF2B5EF4-FFF2-40B4-BE49-F238E27FC236}">
                <a16:creationId xmlns:a16="http://schemas.microsoft.com/office/drawing/2014/main" id="{8F1AC948-7D14-DA4B-A10F-CBC587554137}"/>
              </a:ext>
            </a:extLst>
          </p:cNvPr>
          <p:cNvSpPr txBox="1"/>
          <p:nvPr/>
        </p:nvSpPr>
        <p:spPr>
          <a:xfrm>
            <a:off x="733790" y="651968"/>
            <a:ext cx="6662416" cy="4878259"/>
          </a:xfrm>
          <a:prstGeom prst="rect">
            <a:avLst/>
          </a:prstGeom>
          <a:noFill/>
        </p:spPr>
        <p:txBody>
          <a:bodyPr wrap="square" rtlCol="0">
            <a:spAutoFit/>
          </a:bodyPr>
          <a:lstStyle/>
          <a:p>
            <a:pPr>
              <a:spcAft>
                <a:spcPts val="600"/>
              </a:spcAft>
            </a:pPr>
            <a:r>
              <a:rPr lang="en-US" sz="1600" b="1" dirty="0">
                <a:solidFill>
                  <a:schemeClr val="bg1"/>
                </a:solidFill>
                <a:highlight>
                  <a:srgbClr val="0061AA"/>
                </a:highlight>
                <a:latin typeface="Aptos" panose="020B0004020202020204" pitchFamily="34" charset="0"/>
              </a:rPr>
              <a:t>OBJECTIVE</a:t>
            </a:r>
          </a:p>
          <a:p>
            <a:pPr fontAlgn="base"/>
            <a:r>
              <a:rPr lang="en-US" sz="1400" dirty="0">
                <a:latin typeface="Aptos" panose="020B0004020202020204" pitchFamily="34" charset="0"/>
              </a:rPr>
              <a:t>To engage stakeholders, strengthen capacity, and coordinate co-designed marine Earth observation approaches for nutrient tracking and SDG reporting </a:t>
            </a:r>
          </a:p>
          <a:p>
            <a:pPr fontAlgn="base"/>
            <a:endParaRPr lang="en-US" sz="1400" dirty="0">
              <a:latin typeface="Aptos" panose="020B0004020202020204" pitchFamily="34" charset="0"/>
            </a:endParaRPr>
          </a:p>
          <a:p>
            <a:pPr>
              <a:spcAft>
                <a:spcPts val="600"/>
              </a:spcAft>
            </a:pPr>
            <a:r>
              <a:rPr lang="en-US" sz="1600" b="1" dirty="0">
                <a:solidFill>
                  <a:schemeClr val="bg1"/>
                </a:solidFill>
                <a:highlight>
                  <a:srgbClr val="0061AA"/>
                </a:highlight>
                <a:latin typeface="Aptos" panose="020B0004020202020204" pitchFamily="34" charset="0"/>
              </a:rPr>
              <a:t>GOVERNANCE</a:t>
            </a:r>
          </a:p>
          <a:p>
            <a:pPr fontAlgn="base">
              <a:spcAft>
                <a:spcPts val="600"/>
              </a:spcAft>
            </a:pPr>
            <a:r>
              <a:rPr lang="en-US" sz="1400" b="1" dirty="0">
                <a:solidFill>
                  <a:srgbClr val="0061AA"/>
                </a:solidFill>
                <a:latin typeface="Aptos" panose="020B0004020202020204" pitchFamily="34" charset="0"/>
              </a:rPr>
              <a:t>CO-CHAIRS </a:t>
            </a:r>
            <a:br>
              <a:rPr lang="en-US" sz="1400" b="1" dirty="0">
                <a:solidFill>
                  <a:srgbClr val="0061AA"/>
                </a:solidFill>
                <a:latin typeface="Aptos" panose="020B0004020202020204" pitchFamily="34" charset="0"/>
              </a:rPr>
            </a:br>
            <a:r>
              <a:rPr lang="en-US" sz="1400" b="1" dirty="0">
                <a:latin typeface="Aptos" panose="020B0004020202020204" pitchFamily="34" charset="0"/>
              </a:rPr>
              <a:t>Dr. Joan Albert Sánchez </a:t>
            </a:r>
            <a:r>
              <a:rPr lang="en-US" sz="1400" dirty="0">
                <a:latin typeface="Aptos" panose="020B0004020202020204" pitchFamily="34" charset="0"/>
              </a:rPr>
              <a:t>-</a:t>
            </a:r>
            <a:r>
              <a:rPr lang="en-US" sz="1400" b="1" dirty="0">
                <a:latin typeface="Aptos" panose="020B0004020202020204" pitchFamily="34" charset="0"/>
              </a:rPr>
              <a:t> </a:t>
            </a:r>
            <a:r>
              <a:rPr lang="en-US" sz="1400" dirty="0">
                <a:latin typeface="Aptos" panose="020B0004020202020204" pitchFamily="34" charset="0"/>
              </a:rPr>
              <a:t>Cabeza </a:t>
            </a:r>
            <a:br>
              <a:rPr lang="en-US" sz="1400" dirty="0">
                <a:latin typeface="Aptos" panose="020B0004020202020204" pitchFamily="34" charset="0"/>
              </a:rPr>
            </a:br>
            <a:r>
              <a:rPr lang="en-US" sz="1400" b="1" dirty="0">
                <a:latin typeface="Aptos" panose="020B0004020202020204" pitchFamily="34" charset="0"/>
              </a:rPr>
              <a:t>Dany Ghafari </a:t>
            </a:r>
            <a:r>
              <a:rPr lang="en-US" sz="1400" dirty="0">
                <a:latin typeface="Aptos" panose="020B0004020202020204" pitchFamily="34" charset="0"/>
              </a:rPr>
              <a:t>- UNEP</a:t>
            </a:r>
          </a:p>
          <a:p>
            <a:pPr fontAlgn="base">
              <a:spcAft>
                <a:spcPts val="600"/>
              </a:spcAft>
            </a:pPr>
            <a:r>
              <a:rPr lang="en-US" sz="1400" b="1" dirty="0">
                <a:solidFill>
                  <a:srgbClr val="0061AA"/>
                </a:solidFill>
                <a:latin typeface="Aptos" panose="020B0004020202020204" pitchFamily="34" charset="0"/>
              </a:rPr>
              <a:t>SECRETARIAT LEAD</a:t>
            </a:r>
            <a:br>
              <a:rPr lang="en-US" sz="1400" b="1" dirty="0">
                <a:solidFill>
                  <a:srgbClr val="0061AA"/>
                </a:solidFill>
                <a:latin typeface="Aptos" panose="020B0004020202020204" pitchFamily="34" charset="0"/>
              </a:rPr>
            </a:br>
            <a:r>
              <a:rPr lang="en-US" sz="1400" b="1" dirty="0">
                <a:latin typeface="Aptos" panose="020B0004020202020204" pitchFamily="34" charset="0"/>
              </a:rPr>
              <a:t>Merrie Beth Neely </a:t>
            </a:r>
            <a:r>
              <a:rPr lang="en-US" sz="1400" dirty="0">
                <a:latin typeface="Aptos" panose="020B0004020202020204" pitchFamily="34" charset="0"/>
              </a:rPr>
              <a:t>- GEO </a:t>
            </a:r>
            <a:r>
              <a:rPr lang="en-US" sz="1400" dirty="0" err="1">
                <a:latin typeface="Aptos" panose="020B0004020202020204" pitchFamily="34" charset="0"/>
              </a:rPr>
              <a:t>BluePlanet</a:t>
            </a:r>
            <a:endParaRPr lang="en-US" sz="1400" dirty="0">
              <a:latin typeface="Aptos" panose="020B0004020202020204" pitchFamily="34" charset="0"/>
            </a:endParaRPr>
          </a:p>
          <a:p>
            <a:pPr fontAlgn="base"/>
            <a:r>
              <a:rPr lang="en-US" sz="1400" b="1" dirty="0">
                <a:solidFill>
                  <a:srgbClr val="0061AA"/>
                </a:solidFill>
                <a:latin typeface="Aptos" panose="020B0004020202020204" pitchFamily="34" charset="0"/>
              </a:rPr>
              <a:t>MEMBERS INCLUDE</a:t>
            </a:r>
            <a:br>
              <a:rPr lang="en-US" sz="1400" dirty="0">
                <a:latin typeface="Aptos" panose="020B0004020202020204" pitchFamily="34" charset="0"/>
              </a:rPr>
            </a:br>
            <a:r>
              <a:rPr lang="en-US" sz="1400" b="1" dirty="0">
                <a:latin typeface="Aptos" panose="020B0004020202020204" pitchFamily="34" charset="0"/>
              </a:rPr>
              <a:t>Ekaterina Poleshchuk </a:t>
            </a:r>
            <a:r>
              <a:rPr lang="en-US" sz="1400" dirty="0">
                <a:latin typeface="Aptos" panose="020B0004020202020204" pitchFamily="34" charset="0"/>
              </a:rPr>
              <a:t>- UN Environment, </a:t>
            </a:r>
            <a:r>
              <a:rPr lang="en-US" sz="1400" b="1" dirty="0">
                <a:latin typeface="Aptos" panose="020B0004020202020204" pitchFamily="34" charset="0"/>
              </a:rPr>
              <a:t>Keith VanGraafeiland </a:t>
            </a:r>
            <a:r>
              <a:rPr lang="en-US" sz="1400" dirty="0">
                <a:latin typeface="Aptos" panose="020B0004020202020204" pitchFamily="34" charset="0"/>
              </a:rPr>
              <a:t>- Esri, </a:t>
            </a:r>
            <a:br>
              <a:rPr lang="en-US" sz="1400" dirty="0">
                <a:latin typeface="Aptos" panose="020B0004020202020204" pitchFamily="34" charset="0"/>
              </a:rPr>
            </a:br>
            <a:r>
              <a:rPr lang="en-US" sz="1400" b="1" dirty="0">
                <a:latin typeface="Aptos" panose="020B0004020202020204" pitchFamily="34" charset="0"/>
              </a:rPr>
              <a:t>Veronica Lance </a:t>
            </a:r>
            <a:r>
              <a:rPr lang="en-US" sz="1400" dirty="0">
                <a:latin typeface="Aptos" panose="020B0004020202020204" pitchFamily="34" charset="0"/>
              </a:rPr>
              <a:t>- NOAA, </a:t>
            </a:r>
            <a:r>
              <a:rPr lang="en-US" sz="1400" b="1" dirty="0" err="1">
                <a:latin typeface="Aptos" panose="020B0004020202020204" pitchFamily="34" charset="0"/>
              </a:rPr>
              <a:t>Sathyadev</a:t>
            </a:r>
            <a:r>
              <a:rPr lang="en-US" sz="1400" b="1" dirty="0">
                <a:latin typeface="Aptos" panose="020B0004020202020204" pitchFamily="34" charset="0"/>
              </a:rPr>
              <a:t> Ramachandran </a:t>
            </a:r>
            <a:r>
              <a:rPr lang="en-US" sz="1400" dirty="0">
                <a:latin typeface="Aptos" panose="020B0004020202020204" pitchFamily="34" charset="0"/>
              </a:rPr>
              <a:t>- NOAA, </a:t>
            </a:r>
            <a:r>
              <a:rPr lang="en-US" sz="1400" b="1" dirty="0">
                <a:latin typeface="Aptos" panose="020B0004020202020204" pitchFamily="34" charset="0"/>
              </a:rPr>
              <a:t>Blake Schaeffer - </a:t>
            </a:r>
            <a:r>
              <a:rPr lang="en-US" sz="1400" dirty="0">
                <a:latin typeface="Aptos" panose="020B0004020202020204" pitchFamily="34" charset="0"/>
              </a:rPr>
              <a:t>EPA, </a:t>
            </a:r>
            <a:r>
              <a:rPr lang="en-US" sz="1400" b="1" dirty="0">
                <a:latin typeface="Aptos" panose="020B0004020202020204" pitchFamily="34" charset="0"/>
              </a:rPr>
              <a:t>Karina Von </a:t>
            </a:r>
            <a:r>
              <a:rPr lang="en-US" sz="1400" dirty="0" err="1">
                <a:latin typeface="Aptos" panose="020B0004020202020204" pitchFamily="34" charset="0"/>
              </a:rPr>
              <a:t>Shuckmann</a:t>
            </a:r>
            <a:r>
              <a:rPr lang="en-US" sz="1400" dirty="0">
                <a:latin typeface="Aptos" panose="020B0004020202020204" pitchFamily="34" charset="0"/>
              </a:rPr>
              <a:t> - Mercator Ocean International, </a:t>
            </a:r>
            <a:r>
              <a:rPr lang="en-US" sz="1400" b="1" dirty="0">
                <a:latin typeface="Aptos" panose="020B0004020202020204" pitchFamily="34" charset="0"/>
              </a:rPr>
              <a:t>Thomas Jackson </a:t>
            </a:r>
            <a:r>
              <a:rPr lang="en-US" sz="1400" dirty="0">
                <a:latin typeface="Aptos" panose="020B0004020202020204" pitchFamily="34" charset="0"/>
              </a:rPr>
              <a:t>- Plymouth Marine Laboratory </a:t>
            </a:r>
          </a:p>
          <a:p>
            <a:pPr fontAlgn="base"/>
            <a:endParaRPr lang="en-US" sz="1400" dirty="0">
              <a:latin typeface="Aptos" panose="020B0004020202020204" pitchFamily="34" charset="0"/>
            </a:endParaRPr>
          </a:p>
          <a:p>
            <a:pPr>
              <a:spcAft>
                <a:spcPts val="600"/>
              </a:spcAft>
            </a:pPr>
            <a:r>
              <a:rPr lang="en-US" sz="1600" b="1" dirty="0">
                <a:solidFill>
                  <a:schemeClr val="bg1"/>
                </a:solidFill>
                <a:highlight>
                  <a:srgbClr val="0061AA"/>
                </a:highlight>
                <a:latin typeface="Aptos" panose="020B0004020202020204" pitchFamily="34" charset="0"/>
              </a:rPr>
              <a:t>ACTIVITY HIGHLIGHTS</a:t>
            </a:r>
          </a:p>
          <a:p>
            <a:pPr marL="171450" indent="-171450" fontAlgn="base">
              <a:buBlip>
                <a:blip>
                  <a:extLst>
                    <a:ext uri="{96DAC541-7B7A-43D3-8B79-37D633B846F1}">
                      <asvg:svgBlip xmlns:asvg="http://schemas.microsoft.com/office/drawing/2016/SVG/main" r:embed="rId4"/>
                    </a:ext>
                  </a:extLst>
                </a:blip>
              </a:buBlip>
            </a:pPr>
            <a:r>
              <a:rPr lang="en-US" sz="1400" dirty="0">
                <a:latin typeface="Aptos" panose="020B0004020202020204" pitchFamily="34" charset="0"/>
              </a:rPr>
              <a:t>Nutrient Monitoring Task Team with UNEP </a:t>
            </a:r>
          </a:p>
          <a:p>
            <a:pPr marL="171450" indent="-171450" fontAlgn="base">
              <a:buBlip>
                <a:blip>
                  <a:extLst>
                    <a:ext uri="{96DAC541-7B7A-43D3-8B79-37D633B846F1}">
                      <asvg:svgBlip xmlns:asvg="http://schemas.microsoft.com/office/drawing/2016/SVG/main" r:embed="rId4"/>
                    </a:ext>
                  </a:extLst>
                </a:blip>
              </a:buBlip>
            </a:pPr>
            <a:r>
              <a:rPr lang="en-US" sz="1400" dirty="0">
                <a:latin typeface="Aptos" panose="020B0004020202020204" pitchFamily="34" charset="0"/>
              </a:rPr>
              <a:t>Data Service Provider Panel at Ocean </a:t>
            </a:r>
            <a:r>
              <a:rPr lang="en-US" sz="1400" dirty="0" err="1">
                <a:latin typeface="Aptos" panose="020B0004020202020204" pitchFamily="34" charset="0"/>
              </a:rPr>
              <a:t>Colour</a:t>
            </a:r>
            <a:r>
              <a:rPr lang="en-US" sz="1400" dirty="0">
                <a:latin typeface="Aptos" panose="020B0004020202020204" pitchFamily="34" charset="0"/>
              </a:rPr>
              <a:t> Science Meeting (December 2025) </a:t>
            </a:r>
          </a:p>
          <a:p>
            <a:pPr marL="171450" indent="-171450" fontAlgn="base">
              <a:buBlip>
                <a:blip>
                  <a:extLst>
                    <a:ext uri="{96DAC541-7B7A-43D3-8B79-37D633B846F1}">
                      <asvg:svgBlip xmlns:asvg="http://schemas.microsoft.com/office/drawing/2016/SVG/main" r:embed="rId4"/>
                    </a:ext>
                  </a:extLst>
                </a:blip>
              </a:buBlip>
            </a:pPr>
            <a:r>
              <a:rPr lang="en-US" sz="1400" dirty="0">
                <a:latin typeface="Aptos" panose="020B0004020202020204" pitchFamily="34" charset="0"/>
              </a:rPr>
              <a:t>Workshop Nutrient Monitoring across the GEO Work </a:t>
            </a:r>
            <a:r>
              <a:rPr lang="en-US" sz="1400" dirty="0" err="1">
                <a:latin typeface="Aptos" panose="020B0004020202020204" pitchFamily="34" charset="0"/>
              </a:rPr>
              <a:t>Programme</a:t>
            </a:r>
            <a:r>
              <a:rPr lang="en-US" sz="1400" dirty="0">
                <a:latin typeface="Aptos" panose="020B0004020202020204" pitchFamily="34" charset="0"/>
              </a:rPr>
              <a:t> (January 2025) </a:t>
            </a:r>
          </a:p>
        </p:txBody>
      </p:sp>
      <p:sp>
        <p:nvSpPr>
          <p:cNvPr id="23" name="Forme libre 22">
            <a:extLst>
              <a:ext uri="{FF2B5EF4-FFF2-40B4-BE49-F238E27FC236}">
                <a16:creationId xmlns:a16="http://schemas.microsoft.com/office/drawing/2014/main" id="{61F06360-1674-E640-A644-B103638D4367}"/>
              </a:ext>
            </a:extLst>
          </p:cNvPr>
          <p:cNvSpPr/>
          <p:nvPr/>
        </p:nvSpPr>
        <p:spPr>
          <a:xfrm>
            <a:off x="-41031" y="5590167"/>
            <a:ext cx="12233031" cy="1267833"/>
          </a:xfrm>
          <a:custGeom>
            <a:avLst/>
            <a:gdLst>
              <a:gd name="connsiteX0" fmla="*/ 17584 w 12274061"/>
              <a:gd name="connsiteY0" fmla="*/ 339969 h 1623646"/>
              <a:gd name="connsiteX1" fmla="*/ 1494692 w 12274061"/>
              <a:gd name="connsiteY1" fmla="*/ 58615 h 1623646"/>
              <a:gd name="connsiteX2" fmla="*/ 3065584 w 12274061"/>
              <a:gd name="connsiteY2" fmla="*/ 339969 h 1623646"/>
              <a:gd name="connsiteX3" fmla="*/ 4589584 w 12274061"/>
              <a:gd name="connsiteY3" fmla="*/ 58615 h 1623646"/>
              <a:gd name="connsiteX4" fmla="*/ 6142892 w 12274061"/>
              <a:gd name="connsiteY4" fmla="*/ 345831 h 1623646"/>
              <a:gd name="connsiteX5" fmla="*/ 7678615 w 12274061"/>
              <a:gd name="connsiteY5" fmla="*/ 64477 h 1623646"/>
              <a:gd name="connsiteX6" fmla="*/ 9179169 w 12274061"/>
              <a:gd name="connsiteY6" fmla="*/ 339969 h 1623646"/>
              <a:gd name="connsiteX7" fmla="*/ 10486292 w 12274061"/>
              <a:gd name="connsiteY7" fmla="*/ 0 h 1623646"/>
              <a:gd name="connsiteX8" fmla="*/ 12274061 w 12274061"/>
              <a:gd name="connsiteY8" fmla="*/ 334108 h 1623646"/>
              <a:gd name="connsiteX9" fmla="*/ 12274061 w 12274061"/>
              <a:gd name="connsiteY9" fmla="*/ 1623646 h 1623646"/>
              <a:gd name="connsiteX10" fmla="*/ 0 w 12274061"/>
              <a:gd name="connsiteY10" fmla="*/ 1623646 h 1623646"/>
              <a:gd name="connsiteX11" fmla="*/ 17584 w 12274061"/>
              <a:gd name="connsiteY11" fmla="*/ 339969 h 16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74061" h="1623646">
                <a:moveTo>
                  <a:pt x="17584" y="339969"/>
                </a:moveTo>
                <a:lnTo>
                  <a:pt x="1494692" y="58615"/>
                </a:lnTo>
                <a:lnTo>
                  <a:pt x="3065584" y="339969"/>
                </a:lnTo>
                <a:lnTo>
                  <a:pt x="4589584" y="58615"/>
                </a:lnTo>
                <a:lnTo>
                  <a:pt x="6142892" y="345831"/>
                </a:lnTo>
                <a:lnTo>
                  <a:pt x="7678615" y="64477"/>
                </a:lnTo>
                <a:lnTo>
                  <a:pt x="9179169" y="339969"/>
                </a:lnTo>
                <a:lnTo>
                  <a:pt x="10486292" y="0"/>
                </a:lnTo>
                <a:lnTo>
                  <a:pt x="12274061" y="334108"/>
                </a:lnTo>
                <a:lnTo>
                  <a:pt x="12274061" y="1623646"/>
                </a:lnTo>
                <a:lnTo>
                  <a:pt x="0" y="1623646"/>
                </a:lnTo>
                <a:lnTo>
                  <a:pt x="17584" y="339969"/>
                </a:lnTo>
                <a:close/>
              </a:path>
            </a:pathLst>
          </a:custGeom>
          <a:solidFill>
            <a:srgbClr val="A7C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EAAB4"/>
              </a:solidFill>
            </a:endParaRPr>
          </a:p>
        </p:txBody>
      </p:sp>
      <p:grpSp>
        <p:nvGrpSpPr>
          <p:cNvPr id="27" name="Groupe 26">
            <a:extLst>
              <a:ext uri="{FF2B5EF4-FFF2-40B4-BE49-F238E27FC236}">
                <a16:creationId xmlns:a16="http://schemas.microsoft.com/office/drawing/2014/main" id="{BF620B02-271A-CC45-B1F4-E83F1F4A7EDF}"/>
              </a:ext>
            </a:extLst>
          </p:cNvPr>
          <p:cNvGrpSpPr/>
          <p:nvPr/>
        </p:nvGrpSpPr>
        <p:grpSpPr>
          <a:xfrm>
            <a:off x="10672304" y="5012477"/>
            <a:ext cx="1267833" cy="1267833"/>
            <a:chOff x="10135645" y="4833257"/>
            <a:chExt cx="1452147" cy="1452147"/>
          </a:xfrm>
        </p:grpSpPr>
        <p:sp>
          <p:nvSpPr>
            <p:cNvPr id="19" name="Ellipse 18">
              <a:extLst>
                <a:ext uri="{FF2B5EF4-FFF2-40B4-BE49-F238E27FC236}">
                  <a16:creationId xmlns:a16="http://schemas.microsoft.com/office/drawing/2014/main" id="{C6BC4A42-D285-BD49-8ED9-7839CB0210BD}"/>
                </a:ext>
              </a:extLst>
            </p:cNvPr>
            <p:cNvSpPr/>
            <p:nvPr/>
          </p:nvSpPr>
          <p:spPr>
            <a:xfrm>
              <a:off x="10135645" y="4833257"/>
              <a:ext cx="1452147" cy="1452147"/>
            </a:xfrm>
            <a:prstGeom prst="ellipse">
              <a:avLst/>
            </a:prstGeom>
            <a:noFill/>
            <a:ln w="15875">
              <a:solidFill>
                <a:srgbClr val="0061A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59A7D27E-A31B-2040-9386-77DF3B5EA44D}"/>
                </a:ext>
              </a:extLst>
            </p:cNvPr>
            <p:cNvPicPr>
              <a:picLocks noChangeAspect="1"/>
            </p:cNvPicPr>
            <p:nvPr/>
          </p:nvPicPr>
          <p:blipFill>
            <a:blip r:embed="rId5"/>
            <a:srcRect/>
            <a:stretch/>
          </p:blipFill>
          <p:spPr>
            <a:xfrm>
              <a:off x="10235135" y="4932747"/>
              <a:ext cx="1253166" cy="1253166"/>
            </a:xfrm>
            <a:prstGeom prst="rect">
              <a:avLst/>
            </a:prstGeom>
          </p:spPr>
        </p:pic>
      </p:grpSp>
      <p:sp>
        <p:nvSpPr>
          <p:cNvPr id="5" name="ZoneTexte 4">
            <a:extLst>
              <a:ext uri="{FF2B5EF4-FFF2-40B4-BE49-F238E27FC236}">
                <a16:creationId xmlns:a16="http://schemas.microsoft.com/office/drawing/2014/main" id="{4555DDEE-89CB-3645-B106-2FE34682ABCB}"/>
              </a:ext>
            </a:extLst>
          </p:cNvPr>
          <p:cNvSpPr txBox="1"/>
          <p:nvPr/>
        </p:nvSpPr>
        <p:spPr>
          <a:xfrm>
            <a:off x="2035551" y="6078530"/>
            <a:ext cx="6372731" cy="584775"/>
          </a:xfrm>
          <a:prstGeom prst="rect">
            <a:avLst/>
          </a:prstGeom>
          <a:noFill/>
        </p:spPr>
        <p:txBody>
          <a:bodyPr wrap="square" rtlCol="0">
            <a:spAutoFit/>
          </a:bodyPr>
          <a:lstStyle/>
          <a:p>
            <a:r>
              <a:rPr lang="fr-FR" sz="3200" b="1" dirty="0">
                <a:solidFill>
                  <a:srgbClr val="0061AA"/>
                </a:solidFill>
                <a:latin typeface="Aptos" panose="020B0004020202020204" pitchFamily="34" charset="0"/>
                <a:ea typeface="Verdana" panose="020B0604030504040204" pitchFamily="34" charset="0"/>
                <a:cs typeface="Verdana" panose="020B0604030504040204" pitchFamily="34" charset="0"/>
              </a:rPr>
              <a:t>Eutrophication </a:t>
            </a:r>
            <a:r>
              <a:rPr lang="fr-FR" sz="3200" b="1" dirty="0" err="1">
                <a:solidFill>
                  <a:srgbClr val="FFFFFF"/>
                </a:solidFill>
                <a:latin typeface="Aptos" panose="020B0004020202020204" pitchFamily="34" charset="0"/>
                <a:ea typeface="Verdana" panose="020B0604030504040204" pitchFamily="34" charset="0"/>
                <a:cs typeface="Verdana" panose="020B0604030504040204" pitchFamily="34" charset="0"/>
              </a:rPr>
              <a:t>Working</a:t>
            </a:r>
            <a:r>
              <a:rPr lang="fr-FR" sz="3200" b="1" dirty="0">
                <a:solidFill>
                  <a:srgbClr val="FFFFFF"/>
                </a:solidFill>
                <a:latin typeface="Aptos" panose="020B0004020202020204" pitchFamily="34" charset="0"/>
                <a:ea typeface="Verdana" panose="020B0604030504040204" pitchFamily="34" charset="0"/>
                <a:cs typeface="Verdana" panose="020B0604030504040204" pitchFamily="34" charset="0"/>
              </a:rPr>
              <a:t> Group</a:t>
            </a:r>
          </a:p>
        </p:txBody>
      </p:sp>
      <p:pic>
        <p:nvPicPr>
          <p:cNvPr id="4" name="Image 3">
            <a:extLst>
              <a:ext uri="{FF2B5EF4-FFF2-40B4-BE49-F238E27FC236}">
                <a16:creationId xmlns:a16="http://schemas.microsoft.com/office/drawing/2014/main" id="{4C469434-A8C7-E3BE-6C7A-48A8521997F2}"/>
              </a:ext>
            </a:extLst>
          </p:cNvPr>
          <p:cNvPicPr>
            <a:picLocks noChangeAspect="1"/>
          </p:cNvPicPr>
          <p:nvPr/>
        </p:nvPicPr>
        <p:blipFill>
          <a:blip r:embed="rId6"/>
          <a:stretch>
            <a:fillRect/>
          </a:stretch>
        </p:blipFill>
        <p:spPr>
          <a:xfrm>
            <a:off x="487419" y="5844077"/>
            <a:ext cx="1292012" cy="870704"/>
          </a:xfrm>
          <a:prstGeom prst="rect">
            <a:avLst/>
          </a:prstGeom>
        </p:spPr>
      </p:pic>
      <p:grpSp>
        <p:nvGrpSpPr>
          <p:cNvPr id="17" name="Groupe 16">
            <a:extLst>
              <a:ext uri="{FF2B5EF4-FFF2-40B4-BE49-F238E27FC236}">
                <a16:creationId xmlns:a16="http://schemas.microsoft.com/office/drawing/2014/main" id="{F4246CA5-CBE2-264F-A122-519870B689A5}"/>
              </a:ext>
            </a:extLst>
          </p:cNvPr>
          <p:cNvGrpSpPr/>
          <p:nvPr/>
        </p:nvGrpSpPr>
        <p:grpSpPr>
          <a:xfrm>
            <a:off x="338186" y="690718"/>
            <a:ext cx="395604" cy="441344"/>
            <a:chOff x="6539023" y="3954129"/>
            <a:chExt cx="554075" cy="618138"/>
          </a:xfrm>
        </p:grpSpPr>
        <p:sp>
          <p:nvSpPr>
            <p:cNvPr id="21" name="Ellipse 20">
              <a:extLst>
                <a:ext uri="{FF2B5EF4-FFF2-40B4-BE49-F238E27FC236}">
                  <a16:creationId xmlns:a16="http://schemas.microsoft.com/office/drawing/2014/main" id="{F97C3D6D-5BD6-9C44-9585-5A7FAD60DF58}"/>
                </a:ext>
              </a:extLst>
            </p:cNvPr>
            <p:cNvSpPr/>
            <p:nvPr/>
          </p:nvSpPr>
          <p:spPr>
            <a:xfrm>
              <a:off x="6539023" y="3954129"/>
              <a:ext cx="554075" cy="554075"/>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6425D332-3F97-4B44-9436-357AE463044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69148" y="4016716"/>
              <a:ext cx="493823" cy="555551"/>
            </a:xfrm>
            <a:prstGeom prst="rect">
              <a:avLst/>
            </a:prstGeom>
          </p:spPr>
        </p:pic>
      </p:grpSp>
      <p:grpSp>
        <p:nvGrpSpPr>
          <p:cNvPr id="24" name="Groupe 23">
            <a:extLst>
              <a:ext uri="{FF2B5EF4-FFF2-40B4-BE49-F238E27FC236}">
                <a16:creationId xmlns:a16="http://schemas.microsoft.com/office/drawing/2014/main" id="{C57C6F96-A6E5-F549-95CD-BD39A89CC195}"/>
              </a:ext>
            </a:extLst>
          </p:cNvPr>
          <p:cNvGrpSpPr/>
          <p:nvPr/>
        </p:nvGrpSpPr>
        <p:grpSpPr>
          <a:xfrm>
            <a:off x="327430" y="1510781"/>
            <a:ext cx="406360" cy="487270"/>
            <a:chOff x="721052" y="1390748"/>
            <a:chExt cx="406360" cy="487270"/>
          </a:xfrm>
        </p:grpSpPr>
        <p:sp>
          <p:nvSpPr>
            <p:cNvPr id="25" name="Ellipse 24">
              <a:extLst>
                <a:ext uri="{FF2B5EF4-FFF2-40B4-BE49-F238E27FC236}">
                  <a16:creationId xmlns:a16="http://schemas.microsoft.com/office/drawing/2014/main" id="{C9F6AA60-5269-264E-ABFF-A09F2C4C7C75}"/>
                </a:ext>
              </a:extLst>
            </p:cNvPr>
            <p:cNvSpPr/>
            <p:nvPr/>
          </p:nvSpPr>
          <p:spPr>
            <a:xfrm>
              <a:off x="731808" y="1427640"/>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Graphique 25">
              <a:extLst>
                <a:ext uri="{FF2B5EF4-FFF2-40B4-BE49-F238E27FC236}">
                  <a16:creationId xmlns:a16="http://schemas.microsoft.com/office/drawing/2014/main" id="{F8C6B8AE-42D1-1347-B801-6A2A4EDC1CD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21052" y="1390748"/>
              <a:ext cx="395605" cy="487270"/>
            </a:xfrm>
            <a:prstGeom prst="rect">
              <a:avLst/>
            </a:prstGeom>
          </p:spPr>
        </p:pic>
      </p:grpSp>
      <p:grpSp>
        <p:nvGrpSpPr>
          <p:cNvPr id="28" name="Groupe 27">
            <a:extLst>
              <a:ext uri="{FF2B5EF4-FFF2-40B4-BE49-F238E27FC236}">
                <a16:creationId xmlns:a16="http://schemas.microsoft.com/office/drawing/2014/main" id="{24B6D797-81AD-834D-9043-86F78916209E}"/>
              </a:ext>
            </a:extLst>
          </p:cNvPr>
          <p:cNvGrpSpPr/>
          <p:nvPr/>
        </p:nvGrpSpPr>
        <p:grpSpPr>
          <a:xfrm>
            <a:off x="316676" y="4367486"/>
            <a:ext cx="395604" cy="445277"/>
            <a:chOff x="731808" y="3364928"/>
            <a:chExt cx="395604" cy="445277"/>
          </a:xfrm>
        </p:grpSpPr>
        <p:sp>
          <p:nvSpPr>
            <p:cNvPr id="29" name="Ellipse 28">
              <a:extLst>
                <a:ext uri="{FF2B5EF4-FFF2-40B4-BE49-F238E27FC236}">
                  <a16:creationId xmlns:a16="http://schemas.microsoft.com/office/drawing/2014/main" id="{0ABD2F2A-0CD6-7F41-91DA-B223E0B5E5CC}"/>
                </a:ext>
              </a:extLst>
            </p:cNvPr>
            <p:cNvSpPr/>
            <p:nvPr/>
          </p:nvSpPr>
          <p:spPr>
            <a:xfrm>
              <a:off x="731808" y="3364928"/>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 name="Graphique 29">
              <a:extLst>
                <a:ext uri="{FF2B5EF4-FFF2-40B4-BE49-F238E27FC236}">
                  <a16:creationId xmlns:a16="http://schemas.microsoft.com/office/drawing/2014/main" id="{BD5EB326-B7B2-5445-ABFC-F213080CC67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61066" y="3375924"/>
              <a:ext cx="352585" cy="434281"/>
            </a:xfrm>
            <a:prstGeom prst="rect">
              <a:avLst/>
            </a:prstGeom>
          </p:spPr>
        </p:pic>
      </p:grpSp>
    </p:spTree>
    <p:extLst>
      <p:ext uri="{BB962C8B-B14F-4D97-AF65-F5344CB8AC3E}">
        <p14:creationId xmlns:p14="http://schemas.microsoft.com/office/powerpoint/2010/main" val="2271891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685185B3-0D4C-A34C-9D28-45AACDF5B592}"/>
              </a:ext>
            </a:extLst>
          </p:cNvPr>
          <p:cNvPicPr>
            <a:picLocks noChangeAspect="1"/>
          </p:cNvPicPr>
          <p:nvPr/>
        </p:nvPicPr>
        <p:blipFill rotWithShape="1">
          <a:blip r:embed="rId3"/>
          <a:srcRect l="22184" t="1" r="28209" b="-186"/>
          <a:stretch/>
        </p:blipFill>
        <p:spPr>
          <a:xfrm>
            <a:off x="7525512" y="0"/>
            <a:ext cx="4666488" cy="6280310"/>
          </a:xfrm>
          <a:prstGeom prst="rect">
            <a:avLst/>
          </a:prstGeom>
        </p:spPr>
      </p:pic>
      <p:sp>
        <p:nvSpPr>
          <p:cNvPr id="23" name="Forme libre 22">
            <a:extLst>
              <a:ext uri="{FF2B5EF4-FFF2-40B4-BE49-F238E27FC236}">
                <a16:creationId xmlns:a16="http://schemas.microsoft.com/office/drawing/2014/main" id="{61F06360-1674-E640-A644-B103638D4367}"/>
              </a:ext>
            </a:extLst>
          </p:cNvPr>
          <p:cNvSpPr/>
          <p:nvPr/>
        </p:nvSpPr>
        <p:spPr>
          <a:xfrm>
            <a:off x="-41031" y="5590167"/>
            <a:ext cx="12233031" cy="1267833"/>
          </a:xfrm>
          <a:custGeom>
            <a:avLst/>
            <a:gdLst>
              <a:gd name="connsiteX0" fmla="*/ 17584 w 12274061"/>
              <a:gd name="connsiteY0" fmla="*/ 339969 h 1623646"/>
              <a:gd name="connsiteX1" fmla="*/ 1494692 w 12274061"/>
              <a:gd name="connsiteY1" fmla="*/ 58615 h 1623646"/>
              <a:gd name="connsiteX2" fmla="*/ 3065584 w 12274061"/>
              <a:gd name="connsiteY2" fmla="*/ 339969 h 1623646"/>
              <a:gd name="connsiteX3" fmla="*/ 4589584 w 12274061"/>
              <a:gd name="connsiteY3" fmla="*/ 58615 h 1623646"/>
              <a:gd name="connsiteX4" fmla="*/ 6142892 w 12274061"/>
              <a:gd name="connsiteY4" fmla="*/ 345831 h 1623646"/>
              <a:gd name="connsiteX5" fmla="*/ 7678615 w 12274061"/>
              <a:gd name="connsiteY5" fmla="*/ 64477 h 1623646"/>
              <a:gd name="connsiteX6" fmla="*/ 9179169 w 12274061"/>
              <a:gd name="connsiteY6" fmla="*/ 339969 h 1623646"/>
              <a:gd name="connsiteX7" fmla="*/ 10486292 w 12274061"/>
              <a:gd name="connsiteY7" fmla="*/ 0 h 1623646"/>
              <a:gd name="connsiteX8" fmla="*/ 12274061 w 12274061"/>
              <a:gd name="connsiteY8" fmla="*/ 334108 h 1623646"/>
              <a:gd name="connsiteX9" fmla="*/ 12274061 w 12274061"/>
              <a:gd name="connsiteY9" fmla="*/ 1623646 h 1623646"/>
              <a:gd name="connsiteX10" fmla="*/ 0 w 12274061"/>
              <a:gd name="connsiteY10" fmla="*/ 1623646 h 1623646"/>
              <a:gd name="connsiteX11" fmla="*/ 17584 w 12274061"/>
              <a:gd name="connsiteY11" fmla="*/ 339969 h 16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74061" h="1623646">
                <a:moveTo>
                  <a:pt x="17584" y="339969"/>
                </a:moveTo>
                <a:lnTo>
                  <a:pt x="1494692" y="58615"/>
                </a:lnTo>
                <a:lnTo>
                  <a:pt x="3065584" y="339969"/>
                </a:lnTo>
                <a:lnTo>
                  <a:pt x="4589584" y="58615"/>
                </a:lnTo>
                <a:lnTo>
                  <a:pt x="6142892" y="345831"/>
                </a:lnTo>
                <a:lnTo>
                  <a:pt x="7678615" y="64477"/>
                </a:lnTo>
                <a:lnTo>
                  <a:pt x="9179169" y="339969"/>
                </a:lnTo>
                <a:lnTo>
                  <a:pt x="10486292" y="0"/>
                </a:lnTo>
                <a:lnTo>
                  <a:pt x="12274061" y="334108"/>
                </a:lnTo>
                <a:lnTo>
                  <a:pt x="12274061" y="1623646"/>
                </a:lnTo>
                <a:lnTo>
                  <a:pt x="0" y="1623646"/>
                </a:lnTo>
                <a:lnTo>
                  <a:pt x="17584" y="339969"/>
                </a:lnTo>
                <a:close/>
              </a:path>
            </a:pathLst>
          </a:custGeom>
          <a:solidFill>
            <a:srgbClr val="6EAA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EAAB4"/>
              </a:solidFill>
            </a:endParaRPr>
          </a:p>
        </p:txBody>
      </p:sp>
      <p:grpSp>
        <p:nvGrpSpPr>
          <p:cNvPr id="27" name="Groupe 26">
            <a:extLst>
              <a:ext uri="{FF2B5EF4-FFF2-40B4-BE49-F238E27FC236}">
                <a16:creationId xmlns:a16="http://schemas.microsoft.com/office/drawing/2014/main" id="{BF620B02-271A-CC45-B1F4-E83F1F4A7EDF}"/>
              </a:ext>
            </a:extLst>
          </p:cNvPr>
          <p:cNvGrpSpPr/>
          <p:nvPr/>
        </p:nvGrpSpPr>
        <p:grpSpPr>
          <a:xfrm>
            <a:off x="10672304" y="5012477"/>
            <a:ext cx="1267833" cy="1267833"/>
            <a:chOff x="10135645" y="4833257"/>
            <a:chExt cx="1452147" cy="1452147"/>
          </a:xfrm>
        </p:grpSpPr>
        <p:sp>
          <p:nvSpPr>
            <p:cNvPr id="19" name="Ellipse 18">
              <a:extLst>
                <a:ext uri="{FF2B5EF4-FFF2-40B4-BE49-F238E27FC236}">
                  <a16:creationId xmlns:a16="http://schemas.microsoft.com/office/drawing/2014/main" id="{C6BC4A42-D285-BD49-8ED9-7839CB0210BD}"/>
                </a:ext>
              </a:extLst>
            </p:cNvPr>
            <p:cNvSpPr/>
            <p:nvPr/>
          </p:nvSpPr>
          <p:spPr>
            <a:xfrm>
              <a:off x="10135645" y="4833257"/>
              <a:ext cx="1452147" cy="1452147"/>
            </a:xfrm>
            <a:prstGeom prst="ellipse">
              <a:avLst/>
            </a:prstGeom>
            <a:noFill/>
            <a:ln w="15875">
              <a:solidFill>
                <a:srgbClr val="0061A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59A7D27E-A31B-2040-9386-77DF3B5EA44D}"/>
                </a:ext>
              </a:extLst>
            </p:cNvPr>
            <p:cNvPicPr>
              <a:picLocks noChangeAspect="1"/>
            </p:cNvPicPr>
            <p:nvPr/>
          </p:nvPicPr>
          <p:blipFill>
            <a:blip r:embed="rId4"/>
            <a:srcRect/>
            <a:stretch/>
          </p:blipFill>
          <p:spPr>
            <a:xfrm>
              <a:off x="10235135" y="4932747"/>
              <a:ext cx="1253166" cy="1253166"/>
            </a:xfrm>
            <a:prstGeom prst="rect">
              <a:avLst/>
            </a:prstGeom>
          </p:spPr>
        </p:pic>
      </p:grpSp>
      <p:pic>
        <p:nvPicPr>
          <p:cNvPr id="16" name="Image 15">
            <a:extLst>
              <a:ext uri="{FF2B5EF4-FFF2-40B4-BE49-F238E27FC236}">
                <a16:creationId xmlns:a16="http://schemas.microsoft.com/office/drawing/2014/main" id="{F2D35CE9-0851-1F4B-8C61-E0635A5FEEAC}"/>
              </a:ext>
            </a:extLst>
          </p:cNvPr>
          <p:cNvPicPr>
            <a:picLocks noChangeAspect="1"/>
          </p:cNvPicPr>
          <p:nvPr/>
        </p:nvPicPr>
        <p:blipFill>
          <a:blip r:embed="rId5"/>
          <a:stretch>
            <a:fillRect/>
          </a:stretch>
        </p:blipFill>
        <p:spPr>
          <a:xfrm>
            <a:off x="321761" y="5949227"/>
            <a:ext cx="990337" cy="665305"/>
          </a:xfrm>
          <a:prstGeom prst="rect">
            <a:avLst/>
          </a:prstGeom>
        </p:spPr>
      </p:pic>
      <p:sp>
        <p:nvSpPr>
          <p:cNvPr id="5" name="ZoneTexte 4">
            <a:extLst>
              <a:ext uri="{FF2B5EF4-FFF2-40B4-BE49-F238E27FC236}">
                <a16:creationId xmlns:a16="http://schemas.microsoft.com/office/drawing/2014/main" id="{4555DDEE-89CB-3645-B106-2FE34682ABCB}"/>
              </a:ext>
            </a:extLst>
          </p:cNvPr>
          <p:cNvSpPr txBox="1"/>
          <p:nvPr/>
        </p:nvSpPr>
        <p:spPr>
          <a:xfrm>
            <a:off x="1389096" y="6102554"/>
            <a:ext cx="6372731" cy="584775"/>
          </a:xfrm>
          <a:prstGeom prst="rect">
            <a:avLst/>
          </a:prstGeom>
          <a:noFill/>
        </p:spPr>
        <p:txBody>
          <a:bodyPr wrap="square" rtlCol="0">
            <a:spAutoFit/>
          </a:bodyPr>
          <a:lstStyle/>
          <a:p>
            <a:r>
              <a:rPr lang="fr-FR" sz="3200" b="1" dirty="0">
                <a:solidFill>
                  <a:srgbClr val="0061AA"/>
                </a:solidFill>
                <a:latin typeface="Aptos" panose="020B0004020202020204" pitchFamily="34" charset="0"/>
                <a:ea typeface="Verdana" panose="020B0604030504040204" pitchFamily="34" charset="0"/>
                <a:cs typeface="Verdana" panose="020B0604030504040204" pitchFamily="34" charset="0"/>
              </a:rPr>
              <a:t>Marine </a:t>
            </a:r>
            <a:r>
              <a:rPr lang="fr-FR" sz="3200" b="1" dirty="0" err="1">
                <a:solidFill>
                  <a:srgbClr val="0061AA"/>
                </a:solidFill>
                <a:latin typeface="Aptos" panose="020B0004020202020204" pitchFamily="34" charset="0"/>
                <a:ea typeface="Verdana" panose="020B0604030504040204" pitchFamily="34" charset="0"/>
                <a:cs typeface="Verdana" panose="020B0604030504040204" pitchFamily="34" charset="0"/>
              </a:rPr>
              <a:t>Litter</a:t>
            </a:r>
            <a:r>
              <a:rPr lang="fr-FR" sz="3200" b="1" dirty="0">
                <a:solidFill>
                  <a:srgbClr val="0061AA"/>
                </a:solidFill>
                <a:latin typeface="Aptos" panose="020B0004020202020204" pitchFamily="34" charset="0"/>
                <a:ea typeface="Verdana" panose="020B0604030504040204" pitchFamily="34" charset="0"/>
                <a:cs typeface="Verdana" panose="020B0604030504040204" pitchFamily="34" charset="0"/>
              </a:rPr>
              <a:t> </a:t>
            </a:r>
            <a:r>
              <a:rPr lang="fr-FR" sz="3200" b="1" dirty="0" err="1">
                <a:solidFill>
                  <a:srgbClr val="FFFFFF"/>
                </a:solidFill>
                <a:latin typeface="Aptos" panose="020B0004020202020204" pitchFamily="34" charset="0"/>
                <a:ea typeface="Verdana" panose="020B0604030504040204" pitchFamily="34" charset="0"/>
                <a:cs typeface="Verdana" panose="020B0604030504040204" pitchFamily="34" charset="0"/>
              </a:rPr>
              <a:t>Working</a:t>
            </a:r>
            <a:r>
              <a:rPr lang="fr-FR" sz="3200" b="1" dirty="0">
                <a:solidFill>
                  <a:srgbClr val="FFFFFF"/>
                </a:solidFill>
                <a:latin typeface="Aptos" panose="020B0004020202020204" pitchFamily="34" charset="0"/>
                <a:ea typeface="Verdana" panose="020B0604030504040204" pitchFamily="34" charset="0"/>
                <a:cs typeface="Verdana" panose="020B0604030504040204" pitchFamily="34" charset="0"/>
              </a:rPr>
              <a:t> Group</a:t>
            </a:r>
          </a:p>
        </p:txBody>
      </p:sp>
      <p:sp>
        <p:nvSpPr>
          <p:cNvPr id="7" name="ZoneTexte 6">
            <a:extLst>
              <a:ext uri="{FF2B5EF4-FFF2-40B4-BE49-F238E27FC236}">
                <a16:creationId xmlns:a16="http://schemas.microsoft.com/office/drawing/2014/main" id="{26D68BEC-FC21-B27C-2FA6-588C704113BD}"/>
              </a:ext>
            </a:extLst>
          </p:cNvPr>
          <p:cNvSpPr txBox="1"/>
          <p:nvPr/>
        </p:nvSpPr>
        <p:spPr>
          <a:xfrm>
            <a:off x="819665" y="410270"/>
            <a:ext cx="6662416" cy="4739759"/>
          </a:xfrm>
          <a:prstGeom prst="rect">
            <a:avLst/>
          </a:prstGeom>
          <a:noFill/>
        </p:spPr>
        <p:txBody>
          <a:bodyPr wrap="square" rtlCol="0">
            <a:spAutoFit/>
          </a:bodyPr>
          <a:lstStyle/>
          <a:p>
            <a:pPr>
              <a:spcAft>
                <a:spcPts val="600"/>
              </a:spcAft>
            </a:pPr>
            <a:r>
              <a:rPr lang="en-US" sz="1600" b="1" dirty="0">
                <a:solidFill>
                  <a:schemeClr val="bg1"/>
                </a:solidFill>
                <a:highlight>
                  <a:srgbClr val="0061AA"/>
                </a:highlight>
                <a:latin typeface="Aptos" panose="020B0004020202020204" pitchFamily="34" charset="0"/>
              </a:rPr>
              <a:t>OBJECTIVE</a:t>
            </a:r>
          </a:p>
          <a:p>
            <a:pPr fontAlgn="base"/>
            <a:r>
              <a:rPr lang="fr-FR" sz="1400" dirty="0">
                <a:latin typeface="Aptos" panose="020B0004020202020204" pitchFamily="34" charset="0"/>
              </a:rPr>
              <a:t>IMDOS </a:t>
            </a:r>
            <a:r>
              <a:rPr lang="fr-FR" sz="1400" dirty="0" err="1">
                <a:latin typeface="Aptos" panose="020B0004020202020204" pitchFamily="34" charset="0"/>
              </a:rPr>
              <a:t>will</a:t>
            </a:r>
            <a:r>
              <a:rPr lang="fr-FR" sz="1400" dirty="0">
                <a:latin typeface="Aptos" panose="020B0004020202020204" pitchFamily="34" charset="0"/>
              </a:rPr>
              <a:t> </a:t>
            </a:r>
            <a:r>
              <a:rPr lang="fr-FR" sz="1400" dirty="0" err="1">
                <a:latin typeface="Aptos" panose="020B0004020202020204" pitchFamily="34" charset="0"/>
              </a:rPr>
              <a:t>coordinate</a:t>
            </a:r>
            <a:r>
              <a:rPr lang="fr-FR" sz="1400" dirty="0">
                <a:latin typeface="Aptos" panose="020B0004020202020204" pitchFamily="34" charset="0"/>
              </a:rPr>
              <a:t> </a:t>
            </a:r>
            <a:r>
              <a:rPr lang="fr-FR" sz="1400" dirty="0" err="1">
                <a:latin typeface="Aptos" panose="020B0004020202020204" pitchFamily="34" charset="0"/>
              </a:rPr>
              <a:t>activities</a:t>
            </a:r>
            <a:r>
              <a:rPr lang="fr-FR" sz="1400" dirty="0">
                <a:latin typeface="Aptos" panose="020B0004020202020204" pitchFamily="34" charset="0"/>
              </a:rPr>
              <a:t> to </a:t>
            </a:r>
            <a:r>
              <a:rPr lang="fr-FR" sz="1400" dirty="0" err="1">
                <a:latin typeface="Aptos" panose="020B0004020202020204" pitchFamily="34" charset="0"/>
              </a:rPr>
              <a:t>gradually</a:t>
            </a:r>
            <a:r>
              <a:rPr lang="fr-FR" sz="1400" dirty="0">
                <a:latin typeface="Aptos" panose="020B0004020202020204" pitchFamily="34" charset="0"/>
              </a:rPr>
              <a:t> </a:t>
            </a:r>
            <a:r>
              <a:rPr lang="fr-FR" sz="1400" dirty="0" err="1">
                <a:latin typeface="Aptos" panose="020B0004020202020204" pitchFamily="34" charset="0"/>
              </a:rPr>
              <a:t>increase</a:t>
            </a:r>
            <a:r>
              <a:rPr lang="fr-FR" sz="1400" dirty="0">
                <a:latin typeface="Aptos" panose="020B0004020202020204" pitchFamily="34" charset="0"/>
              </a:rPr>
              <a:t> the </a:t>
            </a:r>
            <a:r>
              <a:rPr lang="fr-FR" sz="1400" dirty="0" err="1">
                <a:latin typeface="Aptos" panose="020B0004020202020204" pitchFamily="34" charset="0"/>
              </a:rPr>
              <a:t>readiness</a:t>
            </a:r>
            <a:r>
              <a:rPr lang="fr-FR" sz="1400" dirty="0">
                <a:latin typeface="Aptos" panose="020B0004020202020204" pitchFamily="34" charset="0"/>
              </a:rPr>
              <a:t> </a:t>
            </a:r>
            <a:r>
              <a:rPr lang="fr-FR" sz="1400" dirty="0" err="1">
                <a:latin typeface="Aptos" panose="020B0004020202020204" pitchFamily="34" charset="0"/>
              </a:rPr>
              <a:t>level</a:t>
            </a:r>
            <a:r>
              <a:rPr lang="fr-FR" sz="1400" dirty="0">
                <a:latin typeface="Aptos" panose="020B0004020202020204" pitchFamily="34" charset="0"/>
              </a:rPr>
              <a:t> of the </a:t>
            </a:r>
            <a:r>
              <a:rPr lang="fr-FR" sz="1400" dirty="0" err="1">
                <a:latin typeface="Aptos" panose="020B0004020202020204" pitchFamily="34" charset="0"/>
              </a:rPr>
              <a:t>observing</a:t>
            </a:r>
            <a:r>
              <a:rPr lang="fr-FR" sz="1400" dirty="0">
                <a:latin typeface="Aptos" panose="020B0004020202020204" pitchFamily="34" charset="0"/>
              </a:rPr>
              <a:t> system and data management, </a:t>
            </a:r>
            <a:r>
              <a:rPr lang="fr-FR" sz="1400" dirty="0" err="1">
                <a:latin typeface="Aptos" panose="020B0004020202020204" pitchFamily="34" charset="0"/>
              </a:rPr>
              <a:t>aiming</a:t>
            </a:r>
            <a:r>
              <a:rPr lang="fr-FR" sz="1400" dirty="0">
                <a:latin typeface="Aptos" panose="020B0004020202020204" pitchFamily="34" charset="0"/>
              </a:rPr>
              <a:t> for </a:t>
            </a:r>
            <a:r>
              <a:rPr lang="fr-FR" sz="1400" dirty="0" err="1">
                <a:latin typeface="Aptos" panose="020B0004020202020204" pitchFamily="34" charset="0"/>
              </a:rPr>
              <a:t>operational</a:t>
            </a:r>
            <a:r>
              <a:rPr lang="fr-FR" sz="1400" dirty="0">
                <a:latin typeface="Aptos" panose="020B0004020202020204" pitchFamily="34" charset="0"/>
              </a:rPr>
              <a:t> </a:t>
            </a:r>
            <a:r>
              <a:rPr lang="fr-FR" sz="1400" dirty="0" err="1">
                <a:latin typeface="Aptos" panose="020B0004020202020204" pitchFamily="34" charset="0"/>
              </a:rPr>
              <a:t>capacity</a:t>
            </a:r>
            <a:r>
              <a:rPr lang="fr-FR" sz="1400" dirty="0">
                <a:latin typeface="Aptos" panose="020B0004020202020204" pitchFamily="34" charset="0"/>
              </a:rPr>
              <a:t> by 2030. </a:t>
            </a:r>
          </a:p>
          <a:p>
            <a:pPr fontAlgn="base"/>
            <a:endParaRPr lang="en-US" sz="1400" dirty="0">
              <a:latin typeface="Aptos" panose="020B0004020202020204" pitchFamily="34" charset="0"/>
            </a:endParaRPr>
          </a:p>
          <a:p>
            <a:pPr>
              <a:spcAft>
                <a:spcPts val="600"/>
              </a:spcAft>
            </a:pPr>
            <a:r>
              <a:rPr lang="en-US" sz="1600" b="1" dirty="0">
                <a:solidFill>
                  <a:schemeClr val="bg1"/>
                </a:solidFill>
                <a:highlight>
                  <a:srgbClr val="0061AA"/>
                </a:highlight>
                <a:latin typeface="Aptos" panose="020B0004020202020204" pitchFamily="34" charset="0"/>
              </a:rPr>
              <a:t>GOVERNANCE</a:t>
            </a:r>
          </a:p>
          <a:p>
            <a:pPr fontAlgn="base">
              <a:spcAft>
                <a:spcPts val="600"/>
              </a:spcAft>
            </a:pPr>
            <a:r>
              <a:rPr lang="en-US" sz="1400" b="1" dirty="0">
                <a:solidFill>
                  <a:srgbClr val="0061AA"/>
                </a:solidFill>
                <a:latin typeface="Aptos" panose="020B0004020202020204" pitchFamily="34" charset="0"/>
              </a:rPr>
              <a:t>11 task teams. GEO Blue Planet supports 3 stakeholder engagement task teams</a:t>
            </a:r>
          </a:p>
          <a:p>
            <a:pPr fontAlgn="base">
              <a:spcAft>
                <a:spcPts val="600"/>
              </a:spcAft>
            </a:pPr>
            <a:r>
              <a:rPr lang="en-US" sz="1400" b="1" dirty="0">
                <a:solidFill>
                  <a:srgbClr val="0061AA"/>
                </a:solidFill>
                <a:latin typeface="Aptos" panose="020B0004020202020204" pitchFamily="34" charset="0"/>
              </a:rPr>
              <a:t>CO-CHAIRS: </a:t>
            </a:r>
            <a:r>
              <a:rPr lang="fr-FR" sz="1400" b="1" dirty="0">
                <a:latin typeface="Aptos" panose="020B0004020202020204" pitchFamily="34" charset="0"/>
              </a:rPr>
              <a:t>Dr. Amy Lusher and Prof. Alexander Turra</a:t>
            </a:r>
            <a:endParaRPr lang="en-US" sz="1400" dirty="0">
              <a:latin typeface="Aptos" panose="020B0004020202020204" pitchFamily="34" charset="0"/>
            </a:endParaRPr>
          </a:p>
          <a:p>
            <a:pPr fontAlgn="base">
              <a:spcAft>
                <a:spcPts val="600"/>
              </a:spcAft>
            </a:pPr>
            <a:r>
              <a:rPr lang="en-US" sz="1400" b="1" dirty="0">
                <a:solidFill>
                  <a:srgbClr val="0061AA"/>
                </a:solidFill>
                <a:latin typeface="Aptos" panose="020B0004020202020204" pitchFamily="34" charset="0"/>
              </a:rPr>
              <a:t>SECRETARIAT LEAD: </a:t>
            </a:r>
            <a:r>
              <a:rPr lang="en-US" sz="1400" dirty="0">
                <a:latin typeface="Aptos" panose="020B0004020202020204" pitchFamily="34" charset="0"/>
              </a:rPr>
              <a:t>under recruitment</a:t>
            </a:r>
          </a:p>
          <a:p>
            <a:pPr fontAlgn="base"/>
            <a:r>
              <a:rPr lang="en-US" sz="1400" b="1" dirty="0">
                <a:solidFill>
                  <a:srgbClr val="0061AA"/>
                </a:solidFill>
                <a:latin typeface="Aptos" panose="020B0004020202020204" pitchFamily="34" charset="0"/>
              </a:rPr>
              <a:t>35 MEMBERS </a:t>
            </a:r>
            <a:br>
              <a:rPr lang="en-US" sz="1400" dirty="0">
                <a:latin typeface="Aptos" panose="020B0004020202020204" pitchFamily="34" charset="0"/>
              </a:rPr>
            </a:br>
            <a:endParaRPr lang="en-US" sz="1400" dirty="0">
              <a:latin typeface="Aptos" panose="020B0004020202020204" pitchFamily="34" charset="0"/>
            </a:endParaRPr>
          </a:p>
          <a:p>
            <a:pPr fontAlgn="base"/>
            <a:endParaRPr lang="en-US" sz="1400" dirty="0">
              <a:latin typeface="Aptos" panose="020B0004020202020204" pitchFamily="34" charset="0"/>
            </a:endParaRPr>
          </a:p>
          <a:p>
            <a:pPr>
              <a:spcAft>
                <a:spcPts val="600"/>
              </a:spcAft>
            </a:pPr>
            <a:r>
              <a:rPr lang="en-US" sz="1600" b="1" dirty="0">
                <a:solidFill>
                  <a:schemeClr val="bg1"/>
                </a:solidFill>
                <a:highlight>
                  <a:srgbClr val="0061AA"/>
                </a:highlight>
                <a:latin typeface="Aptos" panose="020B0004020202020204" pitchFamily="34" charset="0"/>
              </a:rPr>
              <a:t>ACTIVITY HIGHLIGHTS</a:t>
            </a:r>
          </a:p>
          <a:p>
            <a:pPr marL="171450" indent="-171450" fontAlgn="base">
              <a:buBlip>
                <a:blip>
                  <a:extLst>
                    <a:ext uri="{96DAC541-7B7A-43D3-8B79-37D633B846F1}">
                      <asvg:svgBlip xmlns:asvg="http://schemas.microsoft.com/office/drawing/2016/SVG/main" r:embed="rId6"/>
                    </a:ext>
                  </a:extLst>
                </a:blip>
              </a:buBlip>
            </a:pPr>
            <a:r>
              <a:rPr lang="en-US" sz="1400" dirty="0">
                <a:latin typeface="Aptos" panose="020B0004020202020204" pitchFamily="34" charset="0"/>
              </a:rPr>
              <a:t>2</a:t>
            </a:r>
            <a:r>
              <a:rPr lang="en-US" sz="1400" baseline="30000" dirty="0">
                <a:latin typeface="Aptos" panose="020B0004020202020204" pitchFamily="34" charset="0"/>
              </a:rPr>
              <a:t>nd</a:t>
            </a:r>
            <a:r>
              <a:rPr lang="en-US" sz="1400" dirty="0">
                <a:latin typeface="Aptos" panose="020B0004020202020204" pitchFamily="34" charset="0"/>
              </a:rPr>
              <a:t> Steering Committee meeting (March 2026, Sopot, Poland) </a:t>
            </a:r>
          </a:p>
          <a:p>
            <a:pPr marL="171450" indent="-171450" fontAlgn="base">
              <a:buBlip>
                <a:blip>
                  <a:extLst>
                    <a:ext uri="{96DAC541-7B7A-43D3-8B79-37D633B846F1}">
                      <asvg:svgBlip xmlns:asvg="http://schemas.microsoft.com/office/drawing/2016/SVG/main" r:embed="rId6"/>
                    </a:ext>
                  </a:extLst>
                </a:blip>
              </a:buBlip>
            </a:pPr>
            <a:r>
              <a:rPr lang="en-US" sz="1400" dirty="0">
                <a:latin typeface="Aptos" panose="020B0004020202020204" pitchFamily="34" charset="0"/>
              </a:rPr>
              <a:t>Signature of </a:t>
            </a:r>
            <a:r>
              <a:rPr lang="fr-FR" sz="1400" dirty="0">
                <a:latin typeface="Aptos" panose="020B0004020202020204" pitchFamily="34" charset="0"/>
              </a:rPr>
              <a:t>IMDOS </a:t>
            </a:r>
            <a:r>
              <a:rPr lang="fr-FR" sz="1400" dirty="0" err="1">
                <a:latin typeface="Aptos" panose="020B0004020202020204" pitchFamily="34" charset="0"/>
              </a:rPr>
              <a:t>Declaration</a:t>
            </a:r>
            <a:r>
              <a:rPr lang="fr-FR" sz="1400" dirty="0">
                <a:latin typeface="Aptos" panose="020B0004020202020204" pitchFamily="34" charset="0"/>
              </a:rPr>
              <a:t> of Common Purpose</a:t>
            </a:r>
            <a:r>
              <a:rPr lang="en-US" sz="1400" dirty="0">
                <a:latin typeface="Aptos" panose="020B0004020202020204" pitchFamily="34" charset="0"/>
              </a:rPr>
              <a:t> (UNOC3 June 2025, Nice, France)</a:t>
            </a:r>
          </a:p>
          <a:p>
            <a:pPr marL="171450" indent="-171450" fontAlgn="base">
              <a:buBlip>
                <a:blip>
                  <a:extLst>
                    <a:ext uri="{96DAC541-7B7A-43D3-8B79-37D633B846F1}">
                      <asvg:svgBlip xmlns:asvg="http://schemas.microsoft.com/office/drawing/2016/SVG/main" r:embed="rId6"/>
                    </a:ext>
                  </a:extLst>
                </a:blip>
              </a:buBlip>
            </a:pPr>
            <a:r>
              <a:rPr lang="fr-FR" sz="1400" dirty="0">
                <a:latin typeface="Aptos" panose="020B0004020202020204" pitchFamily="34" charset="0"/>
              </a:rPr>
              <a:t>Official UNOC3 </a:t>
            </a:r>
            <a:r>
              <a:rPr lang="fr-FR" sz="1400" dirty="0" err="1">
                <a:latin typeface="Aptos" panose="020B0004020202020204" pitchFamily="34" charset="0"/>
              </a:rPr>
              <a:t>Side</a:t>
            </a:r>
            <a:r>
              <a:rPr lang="fr-FR" sz="1400" dirty="0">
                <a:latin typeface="Aptos" panose="020B0004020202020204" pitchFamily="34" charset="0"/>
              </a:rPr>
              <a:t>-Event « Driving Change </a:t>
            </a:r>
            <a:r>
              <a:rPr lang="fr-FR" sz="1400" dirty="0" err="1">
                <a:latin typeface="Aptos" panose="020B0004020202020204" pitchFamily="34" charset="0"/>
              </a:rPr>
              <a:t>with</a:t>
            </a:r>
            <a:r>
              <a:rPr lang="fr-FR" sz="1400" dirty="0">
                <a:latin typeface="Aptos" panose="020B0004020202020204" pitchFamily="34" charset="0"/>
              </a:rPr>
              <a:t> Data : The Integrated Marine </a:t>
            </a:r>
            <a:r>
              <a:rPr lang="fr-FR" sz="1400" dirty="0" err="1">
                <a:latin typeface="Aptos" panose="020B0004020202020204" pitchFamily="34" charset="0"/>
              </a:rPr>
              <a:t>Debris</a:t>
            </a:r>
            <a:r>
              <a:rPr lang="fr-FR" sz="1400" dirty="0">
                <a:latin typeface="Aptos" panose="020B0004020202020204" pitchFamily="34" charset="0"/>
              </a:rPr>
              <a:t> </a:t>
            </a:r>
            <a:r>
              <a:rPr lang="fr-FR" sz="1400" dirty="0" err="1">
                <a:latin typeface="Aptos" panose="020B0004020202020204" pitchFamily="34" charset="0"/>
              </a:rPr>
              <a:t>Observing</a:t>
            </a:r>
            <a:r>
              <a:rPr lang="fr-FR" sz="1400" dirty="0">
                <a:latin typeface="Aptos" panose="020B0004020202020204" pitchFamily="34" charset="0"/>
              </a:rPr>
              <a:t> System » (June 12th 2025, Nice, France)</a:t>
            </a:r>
            <a:endParaRPr lang="en-US" sz="1400" dirty="0">
              <a:latin typeface="Aptos" panose="020B0004020202020204" pitchFamily="34" charset="0"/>
            </a:endParaRPr>
          </a:p>
          <a:p>
            <a:pPr marL="171450" indent="-171450" fontAlgn="base">
              <a:buBlip>
                <a:blip>
                  <a:extLst>
                    <a:ext uri="{96DAC541-7B7A-43D3-8B79-37D633B846F1}">
                      <asvg:svgBlip xmlns:asvg="http://schemas.microsoft.com/office/drawing/2016/SVG/main" r:embed="rId6"/>
                    </a:ext>
                  </a:extLst>
                </a:blip>
              </a:buBlip>
            </a:pPr>
            <a:r>
              <a:rPr lang="en-US" sz="1400" dirty="0">
                <a:latin typeface="Aptos" panose="020B0004020202020204" pitchFamily="34" charset="0"/>
              </a:rPr>
              <a:t>Launch and 1</a:t>
            </a:r>
            <a:r>
              <a:rPr lang="en-US" sz="1400" baseline="30000" dirty="0">
                <a:latin typeface="Aptos" panose="020B0004020202020204" pitchFamily="34" charset="0"/>
              </a:rPr>
              <a:t>st</a:t>
            </a:r>
            <a:r>
              <a:rPr lang="en-US" sz="1400" dirty="0">
                <a:latin typeface="Aptos" panose="020B0004020202020204" pitchFamily="34" charset="0"/>
              </a:rPr>
              <a:t> Steering Committee meeting (January 2025, Paris, France)</a:t>
            </a:r>
          </a:p>
          <a:p>
            <a:pPr marL="171450" indent="-171450" fontAlgn="base">
              <a:buBlip>
                <a:blip>
                  <a:extLst>
                    <a:ext uri="{96DAC541-7B7A-43D3-8B79-37D633B846F1}">
                      <asvg:svgBlip xmlns:asvg="http://schemas.microsoft.com/office/drawing/2016/SVG/main" r:embed="rId6"/>
                    </a:ext>
                  </a:extLst>
                </a:blip>
              </a:buBlip>
            </a:pPr>
            <a:r>
              <a:rPr lang="en-US" sz="1400" dirty="0">
                <a:latin typeface="Aptos" panose="020B0004020202020204" pitchFamily="34" charset="0"/>
              </a:rPr>
              <a:t>GOOS endorsed IMDOS as a project</a:t>
            </a:r>
          </a:p>
        </p:txBody>
      </p:sp>
      <p:pic>
        <p:nvPicPr>
          <p:cNvPr id="10" name="Image 9">
            <a:extLst>
              <a:ext uri="{FF2B5EF4-FFF2-40B4-BE49-F238E27FC236}">
                <a16:creationId xmlns:a16="http://schemas.microsoft.com/office/drawing/2014/main" id="{C08B0FCA-7DF0-468F-7B9C-840CC03AE642}"/>
              </a:ext>
            </a:extLst>
          </p:cNvPr>
          <p:cNvPicPr>
            <a:picLocks noChangeAspect="1"/>
          </p:cNvPicPr>
          <p:nvPr/>
        </p:nvPicPr>
        <p:blipFill>
          <a:blip r:embed="rId7"/>
          <a:stretch>
            <a:fillRect/>
          </a:stretch>
        </p:blipFill>
        <p:spPr>
          <a:xfrm>
            <a:off x="7685946" y="5719501"/>
            <a:ext cx="2581338" cy="1138499"/>
          </a:xfrm>
          <a:prstGeom prst="rect">
            <a:avLst/>
          </a:prstGeom>
        </p:spPr>
      </p:pic>
      <p:grpSp>
        <p:nvGrpSpPr>
          <p:cNvPr id="11" name="Groupe 10">
            <a:extLst>
              <a:ext uri="{FF2B5EF4-FFF2-40B4-BE49-F238E27FC236}">
                <a16:creationId xmlns:a16="http://schemas.microsoft.com/office/drawing/2014/main" id="{71E5ECE2-799F-5BE2-6212-183D1DCC325C}"/>
              </a:ext>
            </a:extLst>
          </p:cNvPr>
          <p:cNvGrpSpPr/>
          <p:nvPr/>
        </p:nvGrpSpPr>
        <p:grpSpPr>
          <a:xfrm>
            <a:off x="402346" y="421100"/>
            <a:ext cx="395604" cy="441344"/>
            <a:chOff x="6539023" y="3954129"/>
            <a:chExt cx="554075" cy="618138"/>
          </a:xfrm>
        </p:grpSpPr>
        <p:sp>
          <p:nvSpPr>
            <p:cNvPr id="12" name="Ellipse 11">
              <a:extLst>
                <a:ext uri="{FF2B5EF4-FFF2-40B4-BE49-F238E27FC236}">
                  <a16:creationId xmlns:a16="http://schemas.microsoft.com/office/drawing/2014/main" id="{68D14539-22D5-FEBA-7F80-09AC2240B857}"/>
                </a:ext>
              </a:extLst>
            </p:cNvPr>
            <p:cNvSpPr/>
            <p:nvPr/>
          </p:nvSpPr>
          <p:spPr>
            <a:xfrm>
              <a:off x="6539023" y="3954129"/>
              <a:ext cx="554075" cy="554075"/>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raphique 12">
              <a:extLst>
                <a:ext uri="{FF2B5EF4-FFF2-40B4-BE49-F238E27FC236}">
                  <a16:creationId xmlns:a16="http://schemas.microsoft.com/office/drawing/2014/main" id="{9D6DF48D-F512-214B-CD36-278FFF0502A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69148" y="4016716"/>
              <a:ext cx="493823" cy="555551"/>
            </a:xfrm>
            <a:prstGeom prst="rect">
              <a:avLst/>
            </a:prstGeom>
          </p:spPr>
        </p:pic>
      </p:grpSp>
      <p:grpSp>
        <p:nvGrpSpPr>
          <p:cNvPr id="15" name="Groupe 14">
            <a:extLst>
              <a:ext uri="{FF2B5EF4-FFF2-40B4-BE49-F238E27FC236}">
                <a16:creationId xmlns:a16="http://schemas.microsoft.com/office/drawing/2014/main" id="{D1E3887B-FD9F-C9F0-3FEC-4C414547AD65}"/>
              </a:ext>
            </a:extLst>
          </p:cNvPr>
          <p:cNvGrpSpPr/>
          <p:nvPr/>
        </p:nvGrpSpPr>
        <p:grpSpPr>
          <a:xfrm>
            <a:off x="410569" y="1278103"/>
            <a:ext cx="406360" cy="487270"/>
            <a:chOff x="721052" y="1390748"/>
            <a:chExt cx="406360" cy="487270"/>
          </a:xfrm>
        </p:grpSpPr>
        <p:sp>
          <p:nvSpPr>
            <p:cNvPr id="17" name="Ellipse 16">
              <a:extLst>
                <a:ext uri="{FF2B5EF4-FFF2-40B4-BE49-F238E27FC236}">
                  <a16:creationId xmlns:a16="http://schemas.microsoft.com/office/drawing/2014/main" id="{398E4F3A-D8A9-F25A-2ED9-4467930AD0AE}"/>
                </a:ext>
              </a:extLst>
            </p:cNvPr>
            <p:cNvSpPr/>
            <p:nvPr/>
          </p:nvSpPr>
          <p:spPr>
            <a:xfrm>
              <a:off x="731808" y="1427640"/>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1718AF5B-16F7-BA72-72DA-7BD43F2A92A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052" y="1390748"/>
              <a:ext cx="395605" cy="487270"/>
            </a:xfrm>
            <a:prstGeom prst="rect">
              <a:avLst/>
            </a:prstGeom>
          </p:spPr>
        </p:pic>
      </p:grpSp>
      <p:grpSp>
        <p:nvGrpSpPr>
          <p:cNvPr id="22" name="Groupe 21">
            <a:extLst>
              <a:ext uri="{FF2B5EF4-FFF2-40B4-BE49-F238E27FC236}">
                <a16:creationId xmlns:a16="http://schemas.microsoft.com/office/drawing/2014/main" id="{33C588A1-FBEE-FA2F-4D09-9FB4BC5DA1A5}"/>
              </a:ext>
            </a:extLst>
          </p:cNvPr>
          <p:cNvGrpSpPr/>
          <p:nvPr/>
        </p:nvGrpSpPr>
        <p:grpSpPr>
          <a:xfrm>
            <a:off x="435126" y="3140155"/>
            <a:ext cx="395604" cy="445277"/>
            <a:chOff x="731808" y="3364928"/>
            <a:chExt cx="395604" cy="445277"/>
          </a:xfrm>
        </p:grpSpPr>
        <p:sp>
          <p:nvSpPr>
            <p:cNvPr id="24" name="Ellipse 23">
              <a:extLst>
                <a:ext uri="{FF2B5EF4-FFF2-40B4-BE49-F238E27FC236}">
                  <a16:creationId xmlns:a16="http://schemas.microsoft.com/office/drawing/2014/main" id="{8D692F61-93B8-7A72-68A9-1CE836FA89E7}"/>
                </a:ext>
              </a:extLst>
            </p:cNvPr>
            <p:cNvSpPr/>
            <p:nvPr/>
          </p:nvSpPr>
          <p:spPr>
            <a:xfrm>
              <a:off x="731808" y="3364928"/>
              <a:ext cx="395604" cy="395604"/>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Graphique 24">
              <a:extLst>
                <a:ext uri="{FF2B5EF4-FFF2-40B4-BE49-F238E27FC236}">
                  <a16:creationId xmlns:a16="http://schemas.microsoft.com/office/drawing/2014/main" id="{427C5527-FD50-040C-1083-5F0E823F679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61066" y="3375924"/>
              <a:ext cx="352585" cy="434281"/>
            </a:xfrm>
            <a:prstGeom prst="rect">
              <a:avLst/>
            </a:prstGeom>
          </p:spPr>
        </p:pic>
      </p:grpSp>
    </p:spTree>
    <p:extLst>
      <p:ext uri="{BB962C8B-B14F-4D97-AF65-F5344CB8AC3E}">
        <p14:creationId xmlns:p14="http://schemas.microsoft.com/office/powerpoint/2010/main" val="108367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685185B3-0D4C-A34C-9D28-45AACDF5B592}"/>
              </a:ext>
            </a:extLst>
          </p:cNvPr>
          <p:cNvPicPr>
            <a:picLocks noChangeAspect="1"/>
          </p:cNvPicPr>
          <p:nvPr/>
        </p:nvPicPr>
        <p:blipFill rotWithShape="1">
          <a:blip r:embed="rId3"/>
          <a:srcRect l="30702" t="766" r="19471" b="-1392"/>
          <a:stretch/>
        </p:blipFill>
        <p:spPr>
          <a:xfrm>
            <a:off x="7525512" y="0"/>
            <a:ext cx="4666488" cy="6280310"/>
          </a:xfrm>
          <a:prstGeom prst="rect">
            <a:avLst/>
          </a:prstGeom>
        </p:spPr>
      </p:pic>
      <p:sp>
        <p:nvSpPr>
          <p:cNvPr id="3" name="ZoneTexte 2">
            <a:extLst>
              <a:ext uri="{FF2B5EF4-FFF2-40B4-BE49-F238E27FC236}">
                <a16:creationId xmlns:a16="http://schemas.microsoft.com/office/drawing/2014/main" id="{8F1AC948-7D14-DA4B-A10F-CBC587554137}"/>
              </a:ext>
            </a:extLst>
          </p:cNvPr>
          <p:cNvSpPr txBox="1"/>
          <p:nvPr/>
        </p:nvSpPr>
        <p:spPr>
          <a:xfrm>
            <a:off x="516188" y="943464"/>
            <a:ext cx="6266063" cy="2262158"/>
          </a:xfrm>
          <a:prstGeom prst="rect">
            <a:avLst/>
          </a:prstGeom>
          <a:noFill/>
        </p:spPr>
        <p:txBody>
          <a:bodyPr wrap="square" rtlCol="0">
            <a:spAutoFit/>
          </a:bodyPr>
          <a:lstStyle/>
          <a:p>
            <a:pPr marL="285750" indent="-285750">
              <a:spcAft>
                <a:spcPts val="600"/>
              </a:spcAft>
              <a:buBlip>
                <a:blip>
                  <a:extLst>
                    <a:ext uri="{96DAC541-7B7A-43D3-8B79-37D633B846F1}">
                      <asvg:svgBlip xmlns:asvg="http://schemas.microsoft.com/office/drawing/2016/SVG/main" r:embed="rId4"/>
                    </a:ext>
                  </a:extLst>
                </a:blip>
              </a:buBlip>
            </a:pPr>
            <a:r>
              <a:rPr lang="en-US" sz="1400" dirty="0">
                <a:latin typeface="Aptos" panose="020B0004020202020204" pitchFamily="34" charset="0"/>
                <a:ea typeface="Verdana" panose="020B0604030504040204" pitchFamily="34" charset="0"/>
                <a:cs typeface="Verdana" panose="020B0604030504040204" pitchFamily="34" charset="0"/>
              </a:rPr>
              <a:t>Created in 2022, but no Action Plan and thus inactive.</a:t>
            </a:r>
          </a:p>
          <a:p>
            <a:pPr marL="285750" indent="-285750">
              <a:spcAft>
                <a:spcPts val="600"/>
              </a:spcAft>
              <a:buBlip>
                <a:blip>
                  <a:extLst>
                    <a:ext uri="{96DAC541-7B7A-43D3-8B79-37D633B846F1}">
                      <asvg:svgBlip xmlns:asvg="http://schemas.microsoft.com/office/drawing/2016/SVG/main" r:embed="rId4"/>
                    </a:ext>
                  </a:extLst>
                </a:blip>
              </a:buBlip>
            </a:pPr>
            <a:r>
              <a:rPr lang="en-US" sz="1400" dirty="0">
                <a:latin typeface="Aptos" panose="020B0004020202020204" pitchFamily="34" charset="0"/>
                <a:ea typeface="Verdana" panose="020B0604030504040204" pitchFamily="34" charset="0"/>
                <a:cs typeface="Verdana" panose="020B0604030504040204" pitchFamily="34" charset="0"/>
              </a:rPr>
              <a:t>Outcomes from the workshop entitled “Ocean Observation and Prediction for Coastal Sustainability in Africa” held in Nairobi in March 2024 should feed this WG, although focused on the African continent.</a:t>
            </a:r>
          </a:p>
          <a:p>
            <a:pPr marL="285750" indent="-285750">
              <a:spcAft>
                <a:spcPts val="600"/>
              </a:spcAft>
              <a:buBlip>
                <a:blip>
                  <a:extLst>
                    <a:ext uri="{96DAC541-7B7A-43D3-8B79-37D633B846F1}">
                      <asvg:svgBlip xmlns:asvg="http://schemas.microsoft.com/office/drawing/2016/SVG/main" r:embed="rId4"/>
                    </a:ext>
                  </a:extLst>
                </a:blip>
              </a:buBlip>
            </a:pPr>
            <a:r>
              <a:rPr lang="en-US" sz="1400" dirty="0">
                <a:latin typeface="Aptos" panose="020B0004020202020204" pitchFamily="34" charset="0"/>
                <a:ea typeface="Verdana" panose="020B0604030504040204" pitchFamily="34" charset="0"/>
                <a:cs typeface="Verdana" panose="020B0604030504040204" pitchFamily="34" charset="0"/>
              </a:rPr>
              <a:t>This group could be re-installed in 2026 if stakeholder needs + active members are identified</a:t>
            </a:r>
          </a:p>
          <a:p>
            <a:pPr marL="285750" indent="-285750">
              <a:spcAft>
                <a:spcPts val="600"/>
              </a:spcAft>
              <a:buBlip>
                <a:blip>
                  <a:extLst>
                    <a:ext uri="{96DAC541-7B7A-43D3-8B79-37D633B846F1}">
                      <asvg:svgBlip xmlns:asvg="http://schemas.microsoft.com/office/drawing/2016/SVG/main" r:embed="rId4"/>
                    </a:ext>
                  </a:extLst>
                </a:blip>
              </a:buBlip>
            </a:pPr>
            <a:r>
              <a:rPr lang="en-US" sz="1400" dirty="0">
                <a:latin typeface="Aptos" panose="020B0004020202020204" pitchFamily="34" charset="0"/>
                <a:ea typeface="Verdana" panose="020B0604030504040204" pitchFamily="34" charset="0"/>
                <a:cs typeface="Verdana" panose="020B0604030504040204" pitchFamily="34" charset="0"/>
              </a:rPr>
              <a:t>OPERA (EC DG INTPA) project (2025-2027) included some outcomes of the workshop, and this group could work with them with a wider scope (INTPA is focused on Africa solely)</a:t>
            </a:r>
          </a:p>
        </p:txBody>
      </p:sp>
      <p:sp>
        <p:nvSpPr>
          <p:cNvPr id="23" name="Forme libre 22">
            <a:extLst>
              <a:ext uri="{FF2B5EF4-FFF2-40B4-BE49-F238E27FC236}">
                <a16:creationId xmlns:a16="http://schemas.microsoft.com/office/drawing/2014/main" id="{61F06360-1674-E640-A644-B103638D4367}"/>
              </a:ext>
            </a:extLst>
          </p:cNvPr>
          <p:cNvSpPr/>
          <p:nvPr/>
        </p:nvSpPr>
        <p:spPr>
          <a:xfrm>
            <a:off x="-41031" y="5590167"/>
            <a:ext cx="12233031" cy="1267833"/>
          </a:xfrm>
          <a:custGeom>
            <a:avLst/>
            <a:gdLst>
              <a:gd name="connsiteX0" fmla="*/ 17584 w 12274061"/>
              <a:gd name="connsiteY0" fmla="*/ 339969 h 1623646"/>
              <a:gd name="connsiteX1" fmla="*/ 1494692 w 12274061"/>
              <a:gd name="connsiteY1" fmla="*/ 58615 h 1623646"/>
              <a:gd name="connsiteX2" fmla="*/ 3065584 w 12274061"/>
              <a:gd name="connsiteY2" fmla="*/ 339969 h 1623646"/>
              <a:gd name="connsiteX3" fmla="*/ 4589584 w 12274061"/>
              <a:gd name="connsiteY3" fmla="*/ 58615 h 1623646"/>
              <a:gd name="connsiteX4" fmla="*/ 6142892 w 12274061"/>
              <a:gd name="connsiteY4" fmla="*/ 345831 h 1623646"/>
              <a:gd name="connsiteX5" fmla="*/ 7678615 w 12274061"/>
              <a:gd name="connsiteY5" fmla="*/ 64477 h 1623646"/>
              <a:gd name="connsiteX6" fmla="*/ 9179169 w 12274061"/>
              <a:gd name="connsiteY6" fmla="*/ 339969 h 1623646"/>
              <a:gd name="connsiteX7" fmla="*/ 10486292 w 12274061"/>
              <a:gd name="connsiteY7" fmla="*/ 0 h 1623646"/>
              <a:gd name="connsiteX8" fmla="*/ 12274061 w 12274061"/>
              <a:gd name="connsiteY8" fmla="*/ 334108 h 1623646"/>
              <a:gd name="connsiteX9" fmla="*/ 12274061 w 12274061"/>
              <a:gd name="connsiteY9" fmla="*/ 1623646 h 1623646"/>
              <a:gd name="connsiteX10" fmla="*/ 0 w 12274061"/>
              <a:gd name="connsiteY10" fmla="*/ 1623646 h 1623646"/>
              <a:gd name="connsiteX11" fmla="*/ 17584 w 12274061"/>
              <a:gd name="connsiteY11" fmla="*/ 339969 h 16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74061" h="1623646">
                <a:moveTo>
                  <a:pt x="17584" y="339969"/>
                </a:moveTo>
                <a:lnTo>
                  <a:pt x="1494692" y="58615"/>
                </a:lnTo>
                <a:lnTo>
                  <a:pt x="3065584" y="339969"/>
                </a:lnTo>
                <a:lnTo>
                  <a:pt x="4589584" y="58615"/>
                </a:lnTo>
                <a:lnTo>
                  <a:pt x="6142892" y="345831"/>
                </a:lnTo>
                <a:lnTo>
                  <a:pt x="7678615" y="64477"/>
                </a:lnTo>
                <a:lnTo>
                  <a:pt x="9179169" y="339969"/>
                </a:lnTo>
                <a:lnTo>
                  <a:pt x="10486292" y="0"/>
                </a:lnTo>
                <a:lnTo>
                  <a:pt x="12274061" y="334108"/>
                </a:lnTo>
                <a:lnTo>
                  <a:pt x="12274061" y="1623646"/>
                </a:lnTo>
                <a:lnTo>
                  <a:pt x="0" y="1623646"/>
                </a:lnTo>
                <a:lnTo>
                  <a:pt x="17584" y="339969"/>
                </a:lnTo>
                <a:close/>
              </a:path>
            </a:pathLst>
          </a:custGeom>
          <a:solidFill>
            <a:srgbClr val="34BF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EAAB4"/>
              </a:solidFill>
            </a:endParaRPr>
          </a:p>
        </p:txBody>
      </p:sp>
      <p:grpSp>
        <p:nvGrpSpPr>
          <p:cNvPr id="27" name="Groupe 26">
            <a:extLst>
              <a:ext uri="{FF2B5EF4-FFF2-40B4-BE49-F238E27FC236}">
                <a16:creationId xmlns:a16="http://schemas.microsoft.com/office/drawing/2014/main" id="{BF620B02-271A-CC45-B1F4-E83F1F4A7EDF}"/>
              </a:ext>
            </a:extLst>
          </p:cNvPr>
          <p:cNvGrpSpPr/>
          <p:nvPr/>
        </p:nvGrpSpPr>
        <p:grpSpPr>
          <a:xfrm>
            <a:off x="10672304" y="5012477"/>
            <a:ext cx="1267833" cy="1267833"/>
            <a:chOff x="10135645" y="4833257"/>
            <a:chExt cx="1452147" cy="1452147"/>
          </a:xfrm>
        </p:grpSpPr>
        <p:sp>
          <p:nvSpPr>
            <p:cNvPr id="19" name="Ellipse 18">
              <a:extLst>
                <a:ext uri="{FF2B5EF4-FFF2-40B4-BE49-F238E27FC236}">
                  <a16:creationId xmlns:a16="http://schemas.microsoft.com/office/drawing/2014/main" id="{C6BC4A42-D285-BD49-8ED9-7839CB0210BD}"/>
                </a:ext>
              </a:extLst>
            </p:cNvPr>
            <p:cNvSpPr/>
            <p:nvPr/>
          </p:nvSpPr>
          <p:spPr>
            <a:xfrm>
              <a:off x="10135645" y="4833257"/>
              <a:ext cx="1452147" cy="1452147"/>
            </a:xfrm>
            <a:prstGeom prst="ellipse">
              <a:avLst/>
            </a:prstGeom>
            <a:noFill/>
            <a:ln w="15875">
              <a:solidFill>
                <a:srgbClr val="0061A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59A7D27E-A31B-2040-9386-77DF3B5EA44D}"/>
                </a:ext>
              </a:extLst>
            </p:cNvPr>
            <p:cNvPicPr>
              <a:picLocks noChangeAspect="1"/>
            </p:cNvPicPr>
            <p:nvPr/>
          </p:nvPicPr>
          <p:blipFill>
            <a:blip r:embed="rId5"/>
            <a:srcRect/>
            <a:stretch/>
          </p:blipFill>
          <p:spPr>
            <a:xfrm>
              <a:off x="10235135" y="4932747"/>
              <a:ext cx="1253166" cy="1253166"/>
            </a:xfrm>
            <a:prstGeom prst="rect">
              <a:avLst/>
            </a:prstGeom>
          </p:spPr>
        </p:pic>
      </p:grpSp>
      <p:pic>
        <p:nvPicPr>
          <p:cNvPr id="14" name="Picture 21" descr="A blue and white advertisement with a beach and ocean&#10;&#10;Description automatically generated with medium confidence">
            <a:extLst>
              <a:ext uri="{FF2B5EF4-FFF2-40B4-BE49-F238E27FC236}">
                <a16:creationId xmlns:a16="http://schemas.microsoft.com/office/drawing/2014/main" id="{F2E47F73-550E-F946-BDBE-55DBF49213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827" y="3646916"/>
            <a:ext cx="3188393" cy="1793471"/>
          </a:xfrm>
          <a:prstGeom prst="rect">
            <a:avLst/>
          </a:prstGeom>
          <a:ln>
            <a:noFill/>
          </a:ln>
          <a:effectLst>
            <a:glow rad="63500">
              <a:schemeClr val="bg1">
                <a:alpha val="40000"/>
              </a:schemeClr>
            </a:glow>
            <a:outerShdw blurRad="50800" dist="38100" dir="2700000" sx="101000" sy="101000" algn="tl" rotWithShape="0">
              <a:prstClr val="black">
                <a:alpha val="18000"/>
              </a:prstClr>
            </a:outerShdw>
          </a:effectLst>
        </p:spPr>
      </p:pic>
      <p:pic>
        <p:nvPicPr>
          <p:cNvPr id="15" name="Picture 22" descr="A bridge over a river&#10;&#10;Description automatically generated">
            <a:extLst>
              <a:ext uri="{FF2B5EF4-FFF2-40B4-BE49-F238E27FC236}">
                <a16:creationId xmlns:a16="http://schemas.microsoft.com/office/drawing/2014/main" id="{B9512154-81A1-224E-B7AF-1DAEC525A5EF}"/>
              </a:ext>
            </a:extLst>
          </p:cNvPr>
          <p:cNvPicPr>
            <a:picLocks noChangeAspect="1"/>
          </p:cNvPicPr>
          <p:nvPr/>
        </p:nvPicPr>
        <p:blipFill>
          <a:blip r:embed="rId7"/>
          <a:stretch>
            <a:fillRect/>
          </a:stretch>
        </p:blipFill>
        <p:spPr>
          <a:xfrm>
            <a:off x="3898548" y="3652378"/>
            <a:ext cx="3188394" cy="1795450"/>
          </a:xfrm>
          <a:prstGeom prst="rect">
            <a:avLst/>
          </a:prstGeom>
          <a:ln>
            <a:noFill/>
          </a:ln>
          <a:effectLst>
            <a:glow rad="63500">
              <a:schemeClr val="bg1">
                <a:alpha val="40000"/>
              </a:schemeClr>
            </a:glow>
            <a:outerShdw blurRad="50800" dist="38100" dir="2700000" sx="101000" sy="101000" algn="tl" rotWithShape="0">
              <a:prstClr val="black">
                <a:alpha val="18000"/>
              </a:prstClr>
            </a:outerShdw>
          </a:effectLst>
        </p:spPr>
      </p:pic>
      <p:pic>
        <p:nvPicPr>
          <p:cNvPr id="17" name="Image 16">
            <a:extLst>
              <a:ext uri="{FF2B5EF4-FFF2-40B4-BE49-F238E27FC236}">
                <a16:creationId xmlns:a16="http://schemas.microsoft.com/office/drawing/2014/main" id="{9B7CD77E-00FF-4848-95EA-BA792797B8E8}"/>
              </a:ext>
            </a:extLst>
          </p:cNvPr>
          <p:cNvPicPr>
            <a:picLocks noChangeAspect="1"/>
          </p:cNvPicPr>
          <p:nvPr/>
        </p:nvPicPr>
        <p:blipFill>
          <a:blip r:embed="rId8"/>
          <a:stretch>
            <a:fillRect/>
          </a:stretch>
        </p:blipFill>
        <p:spPr>
          <a:xfrm>
            <a:off x="354189" y="5844957"/>
            <a:ext cx="1292012" cy="870704"/>
          </a:xfrm>
          <a:prstGeom prst="rect">
            <a:avLst/>
          </a:prstGeom>
        </p:spPr>
      </p:pic>
      <p:sp>
        <p:nvSpPr>
          <p:cNvPr id="5" name="ZoneTexte 4">
            <a:extLst>
              <a:ext uri="{FF2B5EF4-FFF2-40B4-BE49-F238E27FC236}">
                <a16:creationId xmlns:a16="http://schemas.microsoft.com/office/drawing/2014/main" id="{4555DDEE-89CB-3645-B106-2FE34682ABCB}"/>
              </a:ext>
            </a:extLst>
          </p:cNvPr>
          <p:cNvSpPr txBox="1"/>
          <p:nvPr/>
        </p:nvSpPr>
        <p:spPr>
          <a:xfrm>
            <a:off x="1862570" y="6025680"/>
            <a:ext cx="7667181" cy="584775"/>
          </a:xfrm>
          <a:prstGeom prst="rect">
            <a:avLst/>
          </a:prstGeom>
          <a:noFill/>
        </p:spPr>
        <p:txBody>
          <a:bodyPr wrap="square" lIns="91440" tIns="45720" rIns="91440" bIns="45720" rtlCol="0" anchor="t">
            <a:spAutoFit/>
          </a:bodyPr>
          <a:lstStyle/>
          <a:p>
            <a:r>
              <a:rPr lang="fr-FR" sz="3200" b="1" dirty="0">
                <a:solidFill>
                  <a:srgbClr val="0061AA"/>
                </a:solidFill>
                <a:latin typeface="Aptos"/>
                <a:ea typeface="Verdana"/>
                <a:cs typeface="Verdana" panose="020B0604030504040204" pitchFamily="34" charset="0"/>
              </a:rPr>
              <a:t>Coastal </a:t>
            </a:r>
            <a:r>
              <a:rPr lang="fr-FR" sz="3200" b="1" dirty="0" err="1">
                <a:solidFill>
                  <a:srgbClr val="0061AA"/>
                </a:solidFill>
                <a:latin typeface="Aptos"/>
                <a:ea typeface="Verdana"/>
                <a:cs typeface="Verdana" panose="020B0604030504040204" pitchFamily="34" charset="0"/>
              </a:rPr>
              <a:t>Resilience</a:t>
            </a:r>
            <a:r>
              <a:rPr lang="fr-FR" sz="3200" b="1" dirty="0">
                <a:solidFill>
                  <a:srgbClr val="0061AA"/>
                </a:solidFill>
                <a:latin typeface="Aptos"/>
                <a:ea typeface="Verdana"/>
                <a:cs typeface="Verdana" panose="020B0604030504040204" pitchFamily="34" charset="0"/>
              </a:rPr>
              <a:t> </a:t>
            </a:r>
            <a:r>
              <a:rPr lang="fr-FR" sz="3200" b="1" dirty="0">
                <a:solidFill>
                  <a:srgbClr val="FFFFFF"/>
                </a:solidFill>
                <a:latin typeface="Aptos"/>
                <a:ea typeface="Verdana"/>
                <a:cs typeface="Verdana" panose="020B0604030504040204" pitchFamily="34" charset="0"/>
              </a:rPr>
              <a:t>Working Group </a:t>
            </a:r>
          </a:p>
        </p:txBody>
      </p:sp>
    </p:spTree>
    <p:extLst>
      <p:ext uri="{BB962C8B-B14F-4D97-AF65-F5344CB8AC3E}">
        <p14:creationId xmlns:p14="http://schemas.microsoft.com/office/powerpoint/2010/main" val="3920067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4C39FC9-EC17-BD9D-C885-44AE8C0648F2}"/>
              </a:ext>
            </a:extLst>
          </p:cNvPr>
          <p:cNvPicPr>
            <a:picLocks noGrp="1" noChangeAspect="1"/>
          </p:cNvPicPr>
          <p:nvPr>
            <p:ph type="pic" sz="quarter" idx="12"/>
          </p:nvPr>
        </p:nvPicPr>
        <p:blipFill rotWithShape="1">
          <a:blip r:embed="rId2"/>
          <a:srcRect l="19612" r="19612"/>
          <a:stretch/>
        </p:blipFill>
        <p:spPr>
          <a:custGeom>
            <a:avLst/>
            <a:gdLst>
              <a:gd name="connsiteX0" fmla="*/ 3 w 8332590"/>
              <a:gd name="connsiteY0" fmla="*/ 0 h 6858000"/>
              <a:gd name="connsiteX1" fmla="*/ 8332590 w 8332590"/>
              <a:gd name="connsiteY1" fmla="*/ 0 h 6858000"/>
              <a:gd name="connsiteX2" fmla="*/ 8332590 w 8332590"/>
              <a:gd name="connsiteY2" fmla="*/ 6858000 h 6858000"/>
              <a:gd name="connsiteX3" fmla="*/ 0 w 8332590"/>
              <a:gd name="connsiteY3" fmla="*/ 6858000 h 6858000"/>
              <a:gd name="connsiteX4" fmla="*/ 3429002 w 8332590"/>
              <a:gd name="connsiteY4" fmla="*/ 3428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2590" h="6858000">
                <a:moveTo>
                  <a:pt x="3" y="0"/>
                </a:moveTo>
                <a:lnTo>
                  <a:pt x="8332590" y="0"/>
                </a:lnTo>
                <a:lnTo>
                  <a:pt x="8332590" y="6858000"/>
                </a:lnTo>
                <a:lnTo>
                  <a:pt x="0" y="6858000"/>
                </a:lnTo>
                <a:lnTo>
                  <a:pt x="3429002" y="3428999"/>
                </a:lnTo>
                <a:close/>
              </a:path>
            </a:pathLst>
          </a:custGeom>
        </p:spPr>
      </p:pic>
      <p:sp>
        <p:nvSpPr>
          <p:cNvPr id="3" name="Text Placeholder 2">
            <a:extLst>
              <a:ext uri="{FF2B5EF4-FFF2-40B4-BE49-F238E27FC236}">
                <a16:creationId xmlns:a16="http://schemas.microsoft.com/office/drawing/2014/main" id="{36392EE0-A3B6-677E-5942-9D1A4DDCB9AF}"/>
              </a:ext>
            </a:extLst>
          </p:cNvPr>
          <p:cNvSpPr>
            <a:spLocks noGrp="1"/>
          </p:cNvSpPr>
          <p:nvPr>
            <p:ph type="body" sz="quarter" idx="11"/>
          </p:nvPr>
        </p:nvSpPr>
        <p:spPr>
          <a:xfrm>
            <a:off x="519645" y="3071191"/>
            <a:ext cx="6534297" cy="2790764"/>
          </a:xfrm>
        </p:spPr>
        <p:txBody>
          <a:bodyPr/>
          <a:lstStyle/>
          <a:p>
            <a:pPr>
              <a:lnSpc>
                <a:spcPct val="110000"/>
              </a:lnSpc>
            </a:pPr>
            <a:r>
              <a:rPr lang="en-GB" b="1" dirty="0"/>
              <a:t>Other Activities</a:t>
            </a:r>
          </a:p>
        </p:txBody>
      </p:sp>
    </p:spTree>
    <p:extLst>
      <p:ext uri="{BB962C8B-B14F-4D97-AF65-F5344CB8AC3E}">
        <p14:creationId xmlns:p14="http://schemas.microsoft.com/office/powerpoint/2010/main" val="1850152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90F4574D-5FB9-2844-A6E4-2C8AA0554E24}"/>
              </a:ext>
            </a:extLst>
          </p:cNvPr>
          <p:cNvSpPr/>
          <p:nvPr/>
        </p:nvSpPr>
        <p:spPr>
          <a:xfrm>
            <a:off x="7712984" y="6221007"/>
            <a:ext cx="3947716" cy="377611"/>
          </a:xfrm>
          <a:prstGeom prst="rect">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 coins arrondis 18">
            <a:extLst>
              <a:ext uri="{FF2B5EF4-FFF2-40B4-BE49-F238E27FC236}">
                <a16:creationId xmlns:a16="http://schemas.microsoft.com/office/drawing/2014/main" id="{1CE517D5-2A12-1C4D-AC45-2583D777AF4D}"/>
              </a:ext>
            </a:extLst>
          </p:cNvPr>
          <p:cNvSpPr/>
          <p:nvPr/>
        </p:nvSpPr>
        <p:spPr>
          <a:xfrm>
            <a:off x="691026" y="5240826"/>
            <a:ext cx="5307363" cy="990760"/>
          </a:xfrm>
          <a:prstGeom prst="roundRect">
            <a:avLst/>
          </a:prstGeom>
          <a:solidFill>
            <a:schemeClr val="bg1"/>
          </a:solidFill>
          <a:ln>
            <a:solidFill>
              <a:schemeClr val="accent1"/>
            </a:solidFill>
          </a:ln>
          <a:effectLst>
            <a:outerShdw blurRad="50800" dist="50800" dir="54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Rectangle : coins arrondis 15">
            <a:extLst>
              <a:ext uri="{FF2B5EF4-FFF2-40B4-BE49-F238E27FC236}">
                <a16:creationId xmlns:a16="http://schemas.microsoft.com/office/drawing/2014/main" id="{B7CBB74C-7185-A245-9C13-AA98683FC894}"/>
              </a:ext>
            </a:extLst>
          </p:cNvPr>
          <p:cNvSpPr/>
          <p:nvPr/>
        </p:nvSpPr>
        <p:spPr>
          <a:xfrm>
            <a:off x="6474909" y="4682420"/>
            <a:ext cx="5307363" cy="1233378"/>
          </a:xfrm>
          <a:prstGeom prst="roundRect">
            <a:avLst/>
          </a:prstGeom>
          <a:solidFill>
            <a:schemeClr val="bg1"/>
          </a:solidFill>
          <a:ln>
            <a:solidFill>
              <a:schemeClr val="accent1"/>
            </a:solidFill>
          </a:ln>
          <a:effectLst>
            <a:outerShdw blurRad="50800" dist="50800" dir="54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 coins arrondis 14">
            <a:extLst>
              <a:ext uri="{FF2B5EF4-FFF2-40B4-BE49-F238E27FC236}">
                <a16:creationId xmlns:a16="http://schemas.microsoft.com/office/drawing/2014/main" id="{E83C26A7-AB77-AA4C-99C7-1F201A18B37D}"/>
              </a:ext>
            </a:extLst>
          </p:cNvPr>
          <p:cNvSpPr/>
          <p:nvPr/>
        </p:nvSpPr>
        <p:spPr>
          <a:xfrm>
            <a:off x="6474909" y="3056602"/>
            <a:ext cx="5307363" cy="1233378"/>
          </a:xfrm>
          <a:prstGeom prst="roundRect">
            <a:avLst/>
          </a:prstGeom>
          <a:solidFill>
            <a:schemeClr val="bg1"/>
          </a:solidFill>
          <a:ln>
            <a:solidFill>
              <a:schemeClr val="accent1"/>
            </a:solidFill>
          </a:ln>
          <a:effectLst>
            <a:outerShdw blurRad="50800" dist="50800" dir="54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rapèze 11">
            <a:extLst>
              <a:ext uri="{FF2B5EF4-FFF2-40B4-BE49-F238E27FC236}">
                <a16:creationId xmlns:a16="http://schemas.microsoft.com/office/drawing/2014/main" id="{777B1832-FF0D-754E-9FA6-DE42F0020C5C}"/>
              </a:ext>
            </a:extLst>
          </p:cNvPr>
          <p:cNvSpPr/>
          <p:nvPr/>
        </p:nvSpPr>
        <p:spPr>
          <a:xfrm>
            <a:off x="735399" y="2263156"/>
            <a:ext cx="1828047" cy="432651"/>
          </a:xfrm>
          <a:custGeom>
            <a:avLst/>
            <a:gdLst>
              <a:gd name="connsiteX0" fmla="*/ 0 w 1821464"/>
              <a:gd name="connsiteY0" fmla="*/ 407730 h 407730"/>
              <a:gd name="connsiteX1" fmla="*/ 101933 w 1821464"/>
              <a:gd name="connsiteY1" fmla="*/ 0 h 407730"/>
              <a:gd name="connsiteX2" fmla="*/ 1719532 w 1821464"/>
              <a:gd name="connsiteY2" fmla="*/ 0 h 407730"/>
              <a:gd name="connsiteX3" fmla="*/ 1821464 w 1821464"/>
              <a:gd name="connsiteY3" fmla="*/ 407730 h 407730"/>
              <a:gd name="connsiteX4" fmla="*/ 0 w 1821464"/>
              <a:gd name="connsiteY4" fmla="*/ 407730 h 407730"/>
              <a:gd name="connsiteX0" fmla="*/ 55229 w 1876693"/>
              <a:gd name="connsiteY0" fmla="*/ 422018 h 422018"/>
              <a:gd name="connsiteX1" fmla="*/ 0 w 1876693"/>
              <a:gd name="connsiteY1" fmla="*/ 0 h 422018"/>
              <a:gd name="connsiteX2" fmla="*/ 1774761 w 1876693"/>
              <a:gd name="connsiteY2" fmla="*/ 14288 h 422018"/>
              <a:gd name="connsiteX3" fmla="*/ 1876693 w 1876693"/>
              <a:gd name="connsiteY3" fmla="*/ 422018 h 422018"/>
              <a:gd name="connsiteX4" fmla="*/ 55229 w 1876693"/>
              <a:gd name="connsiteY4" fmla="*/ 422018 h 422018"/>
              <a:gd name="connsiteX0" fmla="*/ 0 w 1821464"/>
              <a:gd name="connsiteY0" fmla="*/ 422018 h 422018"/>
              <a:gd name="connsiteX1" fmla="*/ 1921 w 1821464"/>
              <a:gd name="connsiteY1" fmla="*/ 0 h 422018"/>
              <a:gd name="connsiteX2" fmla="*/ 1719532 w 1821464"/>
              <a:gd name="connsiteY2" fmla="*/ 14288 h 422018"/>
              <a:gd name="connsiteX3" fmla="*/ 1821464 w 1821464"/>
              <a:gd name="connsiteY3" fmla="*/ 422018 h 422018"/>
              <a:gd name="connsiteX4" fmla="*/ 0 w 1821464"/>
              <a:gd name="connsiteY4" fmla="*/ 422018 h 422018"/>
              <a:gd name="connsiteX0" fmla="*/ 0 w 1821464"/>
              <a:gd name="connsiteY0" fmla="*/ 428995 h 428995"/>
              <a:gd name="connsiteX1" fmla="*/ 1921 w 1821464"/>
              <a:gd name="connsiteY1" fmla="*/ 6977 h 428995"/>
              <a:gd name="connsiteX2" fmla="*/ 1708900 w 1821464"/>
              <a:gd name="connsiteY2" fmla="*/ 0 h 428995"/>
              <a:gd name="connsiteX3" fmla="*/ 1821464 w 1821464"/>
              <a:gd name="connsiteY3" fmla="*/ 428995 h 428995"/>
              <a:gd name="connsiteX4" fmla="*/ 0 w 1821464"/>
              <a:gd name="connsiteY4" fmla="*/ 428995 h 428995"/>
              <a:gd name="connsiteX0" fmla="*/ 0 w 1821464"/>
              <a:gd name="connsiteY0" fmla="*/ 422018 h 422018"/>
              <a:gd name="connsiteX1" fmla="*/ 1921 w 1821464"/>
              <a:gd name="connsiteY1" fmla="*/ 0 h 422018"/>
              <a:gd name="connsiteX2" fmla="*/ 1719532 w 1821464"/>
              <a:gd name="connsiteY2" fmla="*/ 35553 h 422018"/>
              <a:gd name="connsiteX3" fmla="*/ 1821464 w 1821464"/>
              <a:gd name="connsiteY3" fmla="*/ 422018 h 422018"/>
              <a:gd name="connsiteX4" fmla="*/ 0 w 1821464"/>
              <a:gd name="connsiteY4" fmla="*/ 422018 h 422018"/>
              <a:gd name="connsiteX0" fmla="*/ 0 w 1821464"/>
              <a:gd name="connsiteY0" fmla="*/ 422018 h 422018"/>
              <a:gd name="connsiteX1" fmla="*/ 1921 w 1821464"/>
              <a:gd name="connsiteY1" fmla="*/ 0 h 422018"/>
              <a:gd name="connsiteX2" fmla="*/ 1708899 w 1821464"/>
              <a:gd name="connsiteY2" fmla="*/ 14288 h 422018"/>
              <a:gd name="connsiteX3" fmla="*/ 1821464 w 1821464"/>
              <a:gd name="connsiteY3" fmla="*/ 422018 h 422018"/>
              <a:gd name="connsiteX4" fmla="*/ 0 w 1821464"/>
              <a:gd name="connsiteY4" fmla="*/ 422018 h 422018"/>
              <a:gd name="connsiteX0" fmla="*/ 0 w 1821464"/>
              <a:gd name="connsiteY0" fmla="*/ 432651 h 432651"/>
              <a:gd name="connsiteX1" fmla="*/ 1921 w 1821464"/>
              <a:gd name="connsiteY1" fmla="*/ 0 h 432651"/>
              <a:gd name="connsiteX2" fmla="*/ 1708899 w 1821464"/>
              <a:gd name="connsiteY2" fmla="*/ 14288 h 432651"/>
              <a:gd name="connsiteX3" fmla="*/ 1821464 w 1821464"/>
              <a:gd name="connsiteY3" fmla="*/ 422018 h 432651"/>
              <a:gd name="connsiteX4" fmla="*/ 0 w 1821464"/>
              <a:gd name="connsiteY4" fmla="*/ 432651 h 432651"/>
              <a:gd name="connsiteX0" fmla="*/ 0 w 1821464"/>
              <a:gd name="connsiteY0" fmla="*/ 443763 h 443763"/>
              <a:gd name="connsiteX1" fmla="*/ 1921 w 1821464"/>
              <a:gd name="connsiteY1" fmla="*/ 11112 h 443763"/>
              <a:gd name="connsiteX2" fmla="*/ 1700433 w 1821464"/>
              <a:gd name="connsiteY2" fmla="*/ 0 h 443763"/>
              <a:gd name="connsiteX3" fmla="*/ 1821464 w 1821464"/>
              <a:gd name="connsiteY3" fmla="*/ 433130 h 443763"/>
              <a:gd name="connsiteX4" fmla="*/ 0 w 1821464"/>
              <a:gd name="connsiteY4" fmla="*/ 443763 h 443763"/>
              <a:gd name="connsiteX0" fmla="*/ 0 w 1821464"/>
              <a:gd name="connsiteY0" fmla="*/ 432651 h 432651"/>
              <a:gd name="connsiteX1" fmla="*/ 1921 w 1821464"/>
              <a:gd name="connsiteY1" fmla="*/ 0 h 432651"/>
              <a:gd name="connsiteX2" fmla="*/ 1700433 w 1821464"/>
              <a:gd name="connsiteY2" fmla="*/ 14288 h 432651"/>
              <a:gd name="connsiteX3" fmla="*/ 1821464 w 1821464"/>
              <a:gd name="connsiteY3" fmla="*/ 422018 h 432651"/>
              <a:gd name="connsiteX4" fmla="*/ 0 w 1821464"/>
              <a:gd name="connsiteY4" fmla="*/ 432651 h 432651"/>
              <a:gd name="connsiteX0" fmla="*/ 0 w 1821464"/>
              <a:gd name="connsiteY0" fmla="*/ 432651 h 447418"/>
              <a:gd name="connsiteX1" fmla="*/ 1921 w 1821464"/>
              <a:gd name="connsiteY1" fmla="*/ 0 h 447418"/>
              <a:gd name="connsiteX2" fmla="*/ 1700433 w 1821464"/>
              <a:gd name="connsiteY2" fmla="*/ 14288 h 447418"/>
              <a:gd name="connsiteX3" fmla="*/ 1821464 w 1821464"/>
              <a:gd name="connsiteY3" fmla="*/ 447418 h 447418"/>
              <a:gd name="connsiteX4" fmla="*/ 0 w 1821464"/>
              <a:gd name="connsiteY4" fmla="*/ 432651 h 447418"/>
              <a:gd name="connsiteX0" fmla="*/ 0 w 1821464"/>
              <a:gd name="connsiteY0" fmla="*/ 432651 h 432651"/>
              <a:gd name="connsiteX1" fmla="*/ 1921 w 1821464"/>
              <a:gd name="connsiteY1" fmla="*/ 0 h 432651"/>
              <a:gd name="connsiteX2" fmla="*/ 1700433 w 1821464"/>
              <a:gd name="connsiteY2" fmla="*/ 14288 h 432651"/>
              <a:gd name="connsiteX3" fmla="*/ 1821464 w 1821464"/>
              <a:gd name="connsiteY3" fmla="*/ 430484 h 432651"/>
              <a:gd name="connsiteX4" fmla="*/ 0 w 1821464"/>
              <a:gd name="connsiteY4" fmla="*/ 432651 h 432651"/>
              <a:gd name="connsiteX0" fmla="*/ 0 w 1821464"/>
              <a:gd name="connsiteY0" fmla="*/ 432651 h 432651"/>
              <a:gd name="connsiteX1" fmla="*/ 1921 w 1821464"/>
              <a:gd name="connsiteY1" fmla="*/ 0 h 432651"/>
              <a:gd name="connsiteX2" fmla="*/ 1708900 w 1821464"/>
              <a:gd name="connsiteY2" fmla="*/ 5821 h 432651"/>
              <a:gd name="connsiteX3" fmla="*/ 1821464 w 1821464"/>
              <a:gd name="connsiteY3" fmla="*/ 430484 h 432651"/>
              <a:gd name="connsiteX4" fmla="*/ 0 w 1821464"/>
              <a:gd name="connsiteY4" fmla="*/ 432651 h 432651"/>
              <a:gd name="connsiteX0" fmla="*/ 6583 w 1828047"/>
              <a:gd name="connsiteY0" fmla="*/ 432651 h 432651"/>
              <a:gd name="connsiteX1" fmla="*/ 37 w 1828047"/>
              <a:gd name="connsiteY1" fmla="*/ 0 h 432651"/>
              <a:gd name="connsiteX2" fmla="*/ 1715483 w 1828047"/>
              <a:gd name="connsiteY2" fmla="*/ 5821 h 432651"/>
              <a:gd name="connsiteX3" fmla="*/ 1828047 w 1828047"/>
              <a:gd name="connsiteY3" fmla="*/ 430484 h 432651"/>
              <a:gd name="connsiteX4" fmla="*/ 6583 w 1828047"/>
              <a:gd name="connsiteY4" fmla="*/ 432651 h 432651"/>
              <a:gd name="connsiteX0" fmla="*/ 6583 w 1828047"/>
              <a:gd name="connsiteY0" fmla="*/ 432651 h 432651"/>
              <a:gd name="connsiteX1" fmla="*/ 37 w 1828047"/>
              <a:gd name="connsiteY1" fmla="*/ 0 h 432651"/>
              <a:gd name="connsiteX2" fmla="*/ 1622350 w 1828047"/>
              <a:gd name="connsiteY2" fmla="*/ 5821 h 432651"/>
              <a:gd name="connsiteX3" fmla="*/ 1828047 w 1828047"/>
              <a:gd name="connsiteY3" fmla="*/ 430484 h 432651"/>
              <a:gd name="connsiteX4" fmla="*/ 6583 w 1828047"/>
              <a:gd name="connsiteY4" fmla="*/ 432651 h 432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47" h="432651">
                <a:moveTo>
                  <a:pt x="6583" y="432651"/>
                </a:moveTo>
                <a:cubicBezTo>
                  <a:pt x="7223" y="291978"/>
                  <a:pt x="-603" y="140673"/>
                  <a:pt x="37" y="0"/>
                </a:cubicBezTo>
                <a:lnTo>
                  <a:pt x="1622350" y="5821"/>
                </a:lnTo>
                <a:lnTo>
                  <a:pt x="1828047" y="430484"/>
                </a:lnTo>
                <a:lnTo>
                  <a:pt x="6583" y="432651"/>
                </a:lnTo>
                <a:close/>
              </a:path>
            </a:pathLst>
          </a:cu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 coins arrondis 10">
            <a:extLst>
              <a:ext uri="{FF2B5EF4-FFF2-40B4-BE49-F238E27FC236}">
                <a16:creationId xmlns:a16="http://schemas.microsoft.com/office/drawing/2014/main" id="{F29F6BA8-EB5D-784F-A4B1-01F70035F1C5}"/>
              </a:ext>
            </a:extLst>
          </p:cNvPr>
          <p:cNvSpPr/>
          <p:nvPr/>
        </p:nvSpPr>
        <p:spPr>
          <a:xfrm>
            <a:off x="657859" y="3046623"/>
            <a:ext cx="5307363" cy="1965282"/>
          </a:xfrm>
          <a:prstGeom prst="roundRect">
            <a:avLst/>
          </a:prstGeom>
          <a:solidFill>
            <a:schemeClr val="bg1"/>
          </a:solidFill>
          <a:ln>
            <a:solidFill>
              <a:schemeClr val="accent1"/>
            </a:solidFill>
          </a:ln>
          <a:effectLst>
            <a:outerShdw blurRad="50800" dist="50800" dir="54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Espace réservé du texte 1">
            <a:extLst>
              <a:ext uri="{FF2B5EF4-FFF2-40B4-BE49-F238E27FC236}">
                <a16:creationId xmlns:a16="http://schemas.microsoft.com/office/drawing/2014/main" id="{3AC0F21F-24B2-6C41-972B-E37301476637}"/>
              </a:ext>
            </a:extLst>
          </p:cNvPr>
          <p:cNvSpPr>
            <a:spLocks noGrp="1"/>
          </p:cNvSpPr>
          <p:nvPr>
            <p:ph type="body" sz="quarter" idx="11"/>
          </p:nvPr>
        </p:nvSpPr>
        <p:spPr>
          <a:xfrm>
            <a:off x="3624716" y="300447"/>
            <a:ext cx="8705997" cy="1100950"/>
          </a:xfrm>
        </p:spPr>
        <p:txBody>
          <a:bodyPr/>
          <a:lstStyle/>
          <a:p>
            <a:r>
              <a:rPr lang="en-US" noProof="0" dirty="0"/>
              <a:t>Marine &amp; Coastal Action Group</a:t>
            </a:r>
          </a:p>
        </p:txBody>
      </p:sp>
      <p:sp>
        <p:nvSpPr>
          <p:cNvPr id="4" name="Espace réservé du texte 2">
            <a:extLst>
              <a:ext uri="{FF2B5EF4-FFF2-40B4-BE49-F238E27FC236}">
                <a16:creationId xmlns:a16="http://schemas.microsoft.com/office/drawing/2014/main" id="{9EA09AE7-4A59-4546-B861-AE5CE023FE15}"/>
              </a:ext>
            </a:extLst>
          </p:cNvPr>
          <p:cNvSpPr txBox="1">
            <a:spLocks/>
          </p:cNvSpPr>
          <p:nvPr/>
        </p:nvSpPr>
        <p:spPr>
          <a:xfrm>
            <a:off x="646387" y="1411976"/>
            <a:ext cx="10493975" cy="8098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noProof="0" dirty="0">
                <a:latin typeface="Aptos" panose="020B0004020202020204" pitchFamily="34" charset="0"/>
              </a:rPr>
              <a:t>The </a:t>
            </a:r>
            <a:r>
              <a:rPr lang="en-US" sz="1600" b="1" noProof="0" dirty="0" err="1">
                <a:latin typeface="Aptos" panose="020B0004020202020204" pitchFamily="34" charset="0"/>
              </a:rPr>
              <a:t>EuroGEO</a:t>
            </a:r>
            <a:r>
              <a:rPr lang="en-US" sz="1600" b="1" noProof="0" dirty="0">
                <a:latin typeface="Aptos" panose="020B0004020202020204" pitchFamily="34" charset="0"/>
              </a:rPr>
              <a:t> Marine and Coastal Action Group</a:t>
            </a:r>
            <a:r>
              <a:rPr lang="en-US" sz="1600" noProof="0" dirty="0">
                <a:latin typeface="Aptos" panose="020B0004020202020204" pitchFamily="34" charset="0"/>
              </a:rPr>
              <a:t> drives coordinated, user-focused Earth Observation (EO) solutions to support sustainable development and resilience in Europe’s marine and coastal areas.</a:t>
            </a:r>
          </a:p>
        </p:txBody>
      </p:sp>
      <p:sp>
        <p:nvSpPr>
          <p:cNvPr id="5" name="Espace réservé du texte 3">
            <a:extLst>
              <a:ext uri="{FF2B5EF4-FFF2-40B4-BE49-F238E27FC236}">
                <a16:creationId xmlns:a16="http://schemas.microsoft.com/office/drawing/2014/main" id="{EFD7D927-C717-3140-8A50-3936CA45B086}"/>
              </a:ext>
            </a:extLst>
          </p:cNvPr>
          <p:cNvSpPr txBox="1">
            <a:spLocks/>
          </p:cNvSpPr>
          <p:nvPr/>
        </p:nvSpPr>
        <p:spPr>
          <a:xfrm>
            <a:off x="7977715" y="6264948"/>
            <a:ext cx="3776003" cy="469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noProof="0" dirty="0">
                <a:solidFill>
                  <a:schemeClr val="bg1"/>
                </a:solidFill>
                <a:latin typeface="Aptos" panose="020B0004020202020204" pitchFamily="34" charset="0"/>
              </a:rPr>
              <a:t>Secretariat: euro@geoblueplanet.org</a:t>
            </a:r>
          </a:p>
          <a:p>
            <a:pPr marL="0" indent="0">
              <a:buFont typeface="Arial" panose="020B0604020202020204" pitchFamily="34" charset="0"/>
              <a:buNone/>
            </a:pPr>
            <a:endParaRPr lang="en-US" sz="1600" noProof="0" dirty="0"/>
          </a:p>
        </p:txBody>
      </p:sp>
      <p:pic>
        <p:nvPicPr>
          <p:cNvPr id="6" name="Image 5">
            <a:extLst>
              <a:ext uri="{FF2B5EF4-FFF2-40B4-BE49-F238E27FC236}">
                <a16:creationId xmlns:a16="http://schemas.microsoft.com/office/drawing/2014/main" id="{7A572620-084F-5A40-A0E1-267D881A9649}"/>
              </a:ext>
            </a:extLst>
          </p:cNvPr>
          <p:cNvPicPr>
            <a:picLocks noChangeAspect="1"/>
          </p:cNvPicPr>
          <p:nvPr/>
        </p:nvPicPr>
        <p:blipFill>
          <a:blip r:embed="rId3"/>
          <a:stretch>
            <a:fillRect/>
          </a:stretch>
        </p:blipFill>
        <p:spPr>
          <a:xfrm>
            <a:off x="834103" y="150875"/>
            <a:ext cx="2790613" cy="914400"/>
          </a:xfrm>
          <a:prstGeom prst="rect">
            <a:avLst/>
          </a:prstGeom>
        </p:spPr>
      </p:pic>
      <p:sp>
        <p:nvSpPr>
          <p:cNvPr id="7" name="Espace réservé du texte 2">
            <a:extLst>
              <a:ext uri="{FF2B5EF4-FFF2-40B4-BE49-F238E27FC236}">
                <a16:creationId xmlns:a16="http://schemas.microsoft.com/office/drawing/2014/main" id="{3E40C196-9929-ED45-AFCC-35DD7CB69289}"/>
              </a:ext>
            </a:extLst>
          </p:cNvPr>
          <p:cNvSpPr txBox="1">
            <a:spLocks/>
          </p:cNvSpPr>
          <p:nvPr/>
        </p:nvSpPr>
        <p:spPr>
          <a:xfrm>
            <a:off x="978195" y="3310072"/>
            <a:ext cx="4821930" cy="1413344"/>
          </a:xfrm>
          <a:prstGeom prst="rect">
            <a:avLst/>
          </a:prstGeom>
        </p:spPr>
        <p:txBody>
          <a:bodyPr numCol="1"/>
          <a:lstStyle>
            <a:lvl1pPr marL="285750" indent="-285750" algn="l" defTabSz="914400" rtl="0" eaLnBrk="1" latinLnBrk="0" hangingPunct="1">
              <a:lnSpc>
                <a:spcPct val="110000"/>
              </a:lnSpc>
              <a:spcBef>
                <a:spcPts val="1500"/>
              </a:spcBef>
              <a:spcAft>
                <a:spcPts val="1500"/>
              </a:spcAft>
              <a:buClr>
                <a:srgbClr val="34BFA0"/>
              </a:buClr>
              <a:buFont typeface="Arial" panose="020B0604020202020204" pitchFamily="34" charset="0"/>
              <a:buChar char="•"/>
              <a:defRPr sz="1600" kern="12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Clr>
                <a:srgbClr val="008C7D"/>
              </a:buClr>
              <a:buFont typeface="Arial" panose="020B0604020202020204" pitchFamily="34" charset="0"/>
              <a:buChar char="•"/>
              <a:defRPr sz="2000" kern="12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Clr>
                <a:srgbClr val="008C7D"/>
              </a:buClr>
              <a:buFont typeface="Arial" panose="020B0604020202020204" pitchFamily="34" charset="0"/>
              <a:buChar char="•"/>
              <a:defRPr sz="1800" kern="12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Clr>
                <a:srgbClr val="008C7D"/>
              </a:buClr>
              <a:buFont typeface="Arial" panose="020B0604020202020204" pitchFamily="34" charset="0"/>
              <a:buChar char="•"/>
              <a:defRPr sz="1600" kern="12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Clr>
                <a:srgbClr val="008C7D"/>
              </a:buClr>
              <a:buFont typeface="Arial" panose="020B0604020202020204" pitchFamily="34" charset="0"/>
              <a:buChar char="•"/>
              <a:defRPr sz="1600" kern="1200">
                <a:solidFill>
                  <a:srgbClr val="005FA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b="1" noProof="0" dirty="0"/>
              <a:t>Bring</a:t>
            </a:r>
            <a:r>
              <a:rPr lang="en-US" noProof="0" dirty="0"/>
              <a:t> European-funded projects together and increase the possibility for synergies, for sharing capabilities and methodologies, and to foster the co-design / co-production of services across different thematics and the EU Member States. </a:t>
            </a:r>
          </a:p>
        </p:txBody>
      </p:sp>
      <p:sp>
        <p:nvSpPr>
          <p:cNvPr id="8" name="Espace réservé du texte 2">
            <a:extLst>
              <a:ext uri="{FF2B5EF4-FFF2-40B4-BE49-F238E27FC236}">
                <a16:creationId xmlns:a16="http://schemas.microsoft.com/office/drawing/2014/main" id="{F50AD3FF-A6C5-0E4A-9C25-97EA7E81C1F9}"/>
              </a:ext>
            </a:extLst>
          </p:cNvPr>
          <p:cNvSpPr txBox="1">
            <a:spLocks/>
          </p:cNvSpPr>
          <p:nvPr/>
        </p:nvSpPr>
        <p:spPr>
          <a:xfrm>
            <a:off x="906394" y="5412382"/>
            <a:ext cx="4839763" cy="610987"/>
          </a:xfrm>
          <a:prstGeom prst="rect">
            <a:avLst/>
          </a:prstGeom>
        </p:spPr>
        <p:txBody>
          <a:bodyPr numCol="1"/>
          <a:lstStyle>
            <a:lvl1pPr marL="285750" indent="-285750" algn="l" defTabSz="914400" rtl="0" eaLnBrk="1" latinLnBrk="0" hangingPunct="1">
              <a:lnSpc>
                <a:spcPct val="110000"/>
              </a:lnSpc>
              <a:spcBef>
                <a:spcPts val="1500"/>
              </a:spcBef>
              <a:spcAft>
                <a:spcPts val="1500"/>
              </a:spcAft>
              <a:buClr>
                <a:srgbClr val="34BFA0"/>
              </a:buClr>
              <a:buFont typeface="Arial" panose="020B0604020202020204" pitchFamily="34" charset="0"/>
              <a:buChar char="•"/>
              <a:defRPr sz="1600" kern="12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Clr>
                <a:srgbClr val="008C7D"/>
              </a:buClr>
              <a:buFont typeface="Arial" panose="020B0604020202020204" pitchFamily="34" charset="0"/>
              <a:buChar char="•"/>
              <a:defRPr sz="2000" kern="12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Clr>
                <a:srgbClr val="008C7D"/>
              </a:buClr>
              <a:buFont typeface="Arial" panose="020B0604020202020204" pitchFamily="34" charset="0"/>
              <a:buChar char="•"/>
              <a:defRPr sz="1800" kern="12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Clr>
                <a:srgbClr val="008C7D"/>
              </a:buClr>
              <a:buFont typeface="Arial" panose="020B0604020202020204" pitchFamily="34" charset="0"/>
              <a:buChar char="•"/>
              <a:defRPr sz="1600" kern="12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Clr>
                <a:srgbClr val="008C7D"/>
              </a:buClr>
              <a:buFont typeface="Arial" panose="020B0604020202020204" pitchFamily="34" charset="0"/>
              <a:buChar char="•"/>
              <a:defRPr sz="1600" kern="1200">
                <a:solidFill>
                  <a:srgbClr val="005FA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b="1" noProof="0" dirty="0"/>
              <a:t>Support</a:t>
            </a:r>
            <a:r>
              <a:rPr lang="en-US" noProof="0" dirty="0"/>
              <a:t> the development of services and help the evolution into downstream applications. </a:t>
            </a:r>
          </a:p>
        </p:txBody>
      </p:sp>
      <p:sp>
        <p:nvSpPr>
          <p:cNvPr id="9" name="Espace réservé du texte 2">
            <a:extLst>
              <a:ext uri="{FF2B5EF4-FFF2-40B4-BE49-F238E27FC236}">
                <a16:creationId xmlns:a16="http://schemas.microsoft.com/office/drawing/2014/main" id="{20801CA1-28A9-1E46-955D-9F79E9D501CF}"/>
              </a:ext>
            </a:extLst>
          </p:cNvPr>
          <p:cNvSpPr txBox="1">
            <a:spLocks/>
          </p:cNvSpPr>
          <p:nvPr/>
        </p:nvSpPr>
        <p:spPr>
          <a:xfrm>
            <a:off x="741983" y="2296225"/>
            <a:ext cx="1606093" cy="456942"/>
          </a:xfrm>
          <a:prstGeom prst="rect">
            <a:avLst/>
          </a:prstGeom>
        </p:spPr>
        <p:txBody>
          <a:bodyPr/>
          <a:lstStyle>
            <a:lvl1pPr marL="285750" indent="-285750" algn="l" defTabSz="914400" rtl="0" eaLnBrk="1" latinLnBrk="0" hangingPunct="1">
              <a:lnSpc>
                <a:spcPct val="110000"/>
              </a:lnSpc>
              <a:spcBef>
                <a:spcPts val="1500"/>
              </a:spcBef>
              <a:spcAft>
                <a:spcPts val="1500"/>
              </a:spcAft>
              <a:buClr>
                <a:srgbClr val="34BFA0"/>
              </a:buClr>
              <a:buFont typeface="Arial" panose="020B0604020202020204" pitchFamily="34" charset="0"/>
              <a:buChar char="•"/>
              <a:defRPr sz="1600" kern="1200">
                <a:solidFill>
                  <a:schemeClr val="tx1"/>
                </a:solidFill>
                <a:latin typeface="Aptos" panose="020B000402020202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Clr>
                <a:srgbClr val="008C7D"/>
              </a:buClr>
              <a:buFont typeface="Arial" panose="020B0604020202020204" pitchFamily="34" charset="0"/>
              <a:buChar char="•"/>
              <a:defRPr sz="2000" kern="1200">
                <a:solidFill>
                  <a:srgbClr val="005FAA"/>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Clr>
                <a:srgbClr val="008C7D"/>
              </a:buClr>
              <a:buFont typeface="Arial" panose="020B0604020202020204" pitchFamily="34" charset="0"/>
              <a:buChar char="•"/>
              <a:defRPr sz="1800" kern="1200">
                <a:solidFill>
                  <a:srgbClr val="005FAA"/>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Clr>
                <a:srgbClr val="008C7D"/>
              </a:buClr>
              <a:buFont typeface="Arial" panose="020B0604020202020204" pitchFamily="34" charset="0"/>
              <a:buChar char="•"/>
              <a:defRPr sz="1600" kern="1200">
                <a:solidFill>
                  <a:srgbClr val="005FAA"/>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Clr>
                <a:srgbClr val="008C7D"/>
              </a:buClr>
              <a:buFont typeface="Arial" panose="020B0604020202020204" pitchFamily="34" charset="0"/>
              <a:buChar char="•"/>
              <a:defRPr sz="1600" kern="1200">
                <a:solidFill>
                  <a:srgbClr val="005FA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noProof="0" dirty="0">
                <a:solidFill>
                  <a:schemeClr val="bg1"/>
                </a:solidFill>
              </a:rPr>
              <a:t>WHAT WE DO</a:t>
            </a:r>
            <a:endParaRPr lang="en-US" noProof="0" dirty="0">
              <a:solidFill>
                <a:schemeClr val="bg1"/>
              </a:solidFill>
            </a:endParaRPr>
          </a:p>
        </p:txBody>
      </p:sp>
      <p:sp>
        <p:nvSpPr>
          <p:cNvPr id="17" name="Rectangle 16">
            <a:extLst>
              <a:ext uri="{FF2B5EF4-FFF2-40B4-BE49-F238E27FC236}">
                <a16:creationId xmlns:a16="http://schemas.microsoft.com/office/drawing/2014/main" id="{8E1B5461-6CA7-AE48-BA60-71C2C4697955}"/>
              </a:ext>
            </a:extLst>
          </p:cNvPr>
          <p:cNvSpPr/>
          <p:nvPr/>
        </p:nvSpPr>
        <p:spPr>
          <a:xfrm>
            <a:off x="6690278" y="3256876"/>
            <a:ext cx="4804557" cy="830997"/>
          </a:xfrm>
          <a:prstGeom prst="rect">
            <a:avLst/>
          </a:prstGeom>
        </p:spPr>
        <p:txBody>
          <a:bodyPr wrap="square">
            <a:spAutoFit/>
          </a:bodyPr>
          <a:lstStyle/>
          <a:p>
            <a:pPr algn="just"/>
            <a:r>
              <a:rPr lang="en-US" sz="1600" b="1" noProof="0" dirty="0">
                <a:latin typeface="Aptos" panose="020B0004020202020204" pitchFamily="34" charset="0"/>
              </a:rPr>
              <a:t>Guide </a:t>
            </a:r>
            <a:r>
              <a:rPr lang="en-US" sz="1600" noProof="0" dirty="0">
                <a:latin typeface="Aptos" panose="020B0004020202020204" pitchFamily="34" charset="0"/>
              </a:rPr>
              <a:t>and support the different EU ocean observing projects in order to better align their priorities to the global GEO strategy. </a:t>
            </a:r>
          </a:p>
        </p:txBody>
      </p:sp>
      <p:sp>
        <p:nvSpPr>
          <p:cNvPr id="18" name="Rectangle 17">
            <a:extLst>
              <a:ext uri="{FF2B5EF4-FFF2-40B4-BE49-F238E27FC236}">
                <a16:creationId xmlns:a16="http://schemas.microsoft.com/office/drawing/2014/main" id="{BC552B19-AD69-C040-82CB-8C029669D20E}"/>
              </a:ext>
            </a:extLst>
          </p:cNvPr>
          <p:cNvSpPr/>
          <p:nvPr/>
        </p:nvSpPr>
        <p:spPr>
          <a:xfrm>
            <a:off x="6690279" y="4892843"/>
            <a:ext cx="4937484" cy="830997"/>
          </a:xfrm>
          <a:prstGeom prst="rect">
            <a:avLst/>
          </a:prstGeom>
        </p:spPr>
        <p:txBody>
          <a:bodyPr wrap="square">
            <a:spAutoFit/>
          </a:bodyPr>
          <a:lstStyle/>
          <a:p>
            <a:pPr algn="just"/>
            <a:r>
              <a:rPr lang="en-US" sz="1600" b="1" noProof="0" dirty="0">
                <a:latin typeface="Aptos" panose="020B0004020202020204" pitchFamily="34" charset="0"/>
              </a:rPr>
              <a:t>Help</a:t>
            </a:r>
            <a:r>
              <a:rPr lang="en-US" sz="1600" noProof="0" dirty="0">
                <a:latin typeface="Aptos" panose="020B0004020202020204" pitchFamily="34" charset="0"/>
              </a:rPr>
              <a:t> members and initiatives to better streamline actions and outcomes to help respond to EU policy and decision-making needs. </a:t>
            </a:r>
          </a:p>
        </p:txBody>
      </p:sp>
      <p:grpSp>
        <p:nvGrpSpPr>
          <p:cNvPr id="35" name="Groupe 34">
            <a:extLst>
              <a:ext uri="{FF2B5EF4-FFF2-40B4-BE49-F238E27FC236}">
                <a16:creationId xmlns:a16="http://schemas.microsoft.com/office/drawing/2014/main" id="{BFA7077B-7F09-C341-8CF9-963EAAB59BDF}"/>
              </a:ext>
            </a:extLst>
          </p:cNvPr>
          <p:cNvGrpSpPr/>
          <p:nvPr/>
        </p:nvGrpSpPr>
        <p:grpSpPr>
          <a:xfrm>
            <a:off x="6170228" y="2917703"/>
            <a:ext cx="595423" cy="673205"/>
            <a:chOff x="5999066" y="2433991"/>
            <a:chExt cx="595423" cy="673205"/>
          </a:xfrm>
        </p:grpSpPr>
        <p:sp>
          <p:nvSpPr>
            <p:cNvPr id="22" name="Ellipse 21">
              <a:extLst>
                <a:ext uri="{FF2B5EF4-FFF2-40B4-BE49-F238E27FC236}">
                  <a16:creationId xmlns:a16="http://schemas.microsoft.com/office/drawing/2014/main" id="{319C0E05-87A6-8A48-B033-543614B47989}"/>
                </a:ext>
              </a:extLst>
            </p:cNvPr>
            <p:cNvSpPr/>
            <p:nvPr/>
          </p:nvSpPr>
          <p:spPr>
            <a:xfrm>
              <a:off x="5999066" y="2433991"/>
              <a:ext cx="595423" cy="595423"/>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30" name="Graphique 29">
              <a:extLst>
                <a:ext uri="{FF2B5EF4-FFF2-40B4-BE49-F238E27FC236}">
                  <a16:creationId xmlns:a16="http://schemas.microsoft.com/office/drawing/2014/main" id="{339CF6EC-246A-4E44-AF33-D45F33531E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42764" y="2477245"/>
              <a:ext cx="508025" cy="629951"/>
            </a:xfrm>
            <a:prstGeom prst="rect">
              <a:avLst/>
            </a:prstGeom>
          </p:spPr>
        </p:pic>
      </p:grpSp>
      <p:grpSp>
        <p:nvGrpSpPr>
          <p:cNvPr id="41" name="Groupe 40">
            <a:extLst>
              <a:ext uri="{FF2B5EF4-FFF2-40B4-BE49-F238E27FC236}">
                <a16:creationId xmlns:a16="http://schemas.microsoft.com/office/drawing/2014/main" id="{5664085B-5801-C444-80B4-A57A9B370F8F}"/>
              </a:ext>
            </a:extLst>
          </p:cNvPr>
          <p:cNvGrpSpPr/>
          <p:nvPr/>
        </p:nvGrpSpPr>
        <p:grpSpPr>
          <a:xfrm>
            <a:off x="386345" y="5124935"/>
            <a:ext cx="595423" cy="689552"/>
            <a:chOff x="386345" y="5219721"/>
            <a:chExt cx="595423" cy="689552"/>
          </a:xfrm>
        </p:grpSpPr>
        <p:sp>
          <p:nvSpPr>
            <p:cNvPr id="27" name="Ellipse 26">
              <a:extLst>
                <a:ext uri="{FF2B5EF4-FFF2-40B4-BE49-F238E27FC236}">
                  <a16:creationId xmlns:a16="http://schemas.microsoft.com/office/drawing/2014/main" id="{A131F08D-C83C-0745-AC12-0302898CE6DA}"/>
                </a:ext>
              </a:extLst>
            </p:cNvPr>
            <p:cNvSpPr/>
            <p:nvPr/>
          </p:nvSpPr>
          <p:spPr>
            <a:xfrm>
              <a:off x="386345" y="5219721"/>
              <a:ext cx="595423" cy="595423"/>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32" name="Graphique 31">
              <a:extLst>
                <a:ext uri="{FF2B5EF4-FFF2-40B4-BE49-F238E27FC236}">
                  <a16:creationId xmlns:a16="http://schemas.microsoft.com/office/drawing/2014/main" id="{80B94EF8-2066-2F43-A7E4-AF986E4B1A1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5203" y="5267054"/>
              <a:ext cx="517918" cy="642219"/>
            </a:xfrm>
            <a:prstGeom prst="rect">
              <a:avLst/>
            </a:prstGeom>
          </p:spPr>
        </p:pic>
      </p:grpSp>
      <p:grpSp>
        <p:nvGrpSpPr>
          <p:cNvPr id="36" name="Groupe 35">
            <a:extLst>
              <a:ext uri="{FF2B5EF4-FFF2-40B4-BE49-F238E27FC236}">
                <a16:creationId xmlns:a16="http://schemas.microsoft.com/office/drawing/2014/main" id="{1F229974-2174-DE47-8C52-5C0A11F79F84}"/>
              </a:ext>
            </a:extLst>
          </p:cNvPr>
          <p:cNvGrpSpPr/>
          <p:nvPr/>
        </p:nvGrpSpPr>
        <p:grpSpPr>
          <a:xfrm>
            <a:off x="6170228" y="4547196"/>
            <a:ext cx="595423" cy="691402"/>
            <a:chOff x="5999066" y="3816223"/>
            <a:chExt cx="595423" cy="691402"/>
          </a:xfrm>
        </p:grpSpPr>
        <p:sp>
          <p:nvSpPr>
            <p:cNvPr id="28" name="Ellipse 27">
              <a:extLst>
                <a:ext uri="{FF2B5EF4-FFF2-40B4-BE49-F238E27FC236}">
                  <a16:creationId xmlns:a16="http://schemas.microsoft.com/office/drawing/2014/main" id="{F6EA96D3-4D78-FE44-95FD-7F581F2E4AB6}"/>
                </a:ext>
              </a:extLst>
            </p:cNvPr>
            <p:cNvSpPr/>
            <p:nvPr/>
          </p:nvSpPr>
          <p:spPr>
            <a:xfrm>
              <a:off x="5999066" y="3816223"/>
              <a:ext cx="595423" cy="595423"/>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21" name="Graphique 20">
              <a:extLst>
                <a:ext uri="{FF2B5EF4-FFF2-40B4-BE49-F238E27FC236}">
                  <a16:creationId xmlns:a16="http://schemas.microsoft.com/office/drawing/2014/main" id="{CDC71444-ACC9-8340-8B6E-10FE547D85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31159" y="3868091"/>
              <a:ext cx="515753" cy="639534"/>
            </a:xfrm>
            <a:prstGeom prst="rect">
              <a:avLst/>
            </a:prstGeom>
          </p:spPr>
        </p:pic>
      </p:grpSp>
      <p:grpSp>
        <p:nvGrpSpPr>
          <p:cNvPr id="40" name="Groupe 39">
            <a:extLst>
              <a:ext uri="{FF2B5EF4-FFF2-40B4-BE49-F238E27FC236}">
                <a16:creationId xmlns:a16="http://schemas.microsoft.com/office/drawing/2014/main" id="{553987FF-F629-6B4D-9663-4E1EB4AD481E}"/>
              </a:ext>
            </a:extLst>
          </p:cNvPr>
          <p:cNvGrpSpPr/>
          <p:nvPr/>
        </p:nvGrpSpPr>
        <p:grpSpPr>
          <a:xfrm>
            <a:off x="491401" y="2873148"/>
            <a:ext cx="595423" cy="634169"/>
            <a:chOff x="491401" y="2933721"/>
            <a:chExt cx="595423" cy="634169"/>
          </a:xfrm>
        </p:grpSpPr>
        <p:sp>
          <p:nvSpPr>
            <p:cNvPr id="26" name="Ellipse 25">
              <a:extLst>
                <a:ext uri="{FF2B5EF4-FFF2-40B4-BE49-F238E27FC236}">
                  <a16:creationId xmlns:a16="http://schemas.microsoft.com/office/drawing/2014/main" id="{8F987563-7B82-ED48-8BAB-C3E41CFD0AA0}"/>
                </a:ext>
              </a:extLst>
            </p:cNvPr>
            <p:cNvSpPr/>
            <p:nvPr/>
          </p:nvSpPr>
          <p:spPr>
            <a:xfrm>
              <a:off x="491401" y="2933721"/>
              <a:ext cx="595423" cy="595423"/>
            </a:xfrm>
            <a:prstGeom prst="ellipse">
              <a:avLst/>
            </a:prstGeom>
            <a:solidFill>
              <a:srgbClr val="0061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34" name="Graphique 33">
              <a:extLst>
                <a:ext uri="{FF2B5EF4-FFF2-40B4-BE49-F238E27FC236}">
                  <a16:creationId xmlns:a16="http://schemas.microsoft.com/office/drawing/2014/main" id="{0995AD9F-2B4A-8B45-B3A7-81E76262372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5440" y="3005652"/>
              <a:ext cx="453418" cy="562238"/>
            </a:xfrm>
            <a:prstGeom prst="rect">
              <a:avLst/>
            </a:prstGeom>
          </p:spPr>
        </p:pic>
      </p:grpSp>
      <p:sp>
        <p:nvSpPr>
          <p:cNvPr id="39" name="Triangle 38">
            <a:extLst>
              <a:ext uri="{FF2B5EF4-FFF2-40B4-BE49-F238E27FC236}">
                <a16:creationId xmlns:a16="http://schemas.microsoft.com/office/drawing/2014/main" id="{2B4D7359-F566-694C-922A-147EB41FC8B1}"/>
              </a:ext>
            </a:extLst>
          </p:cNvPr>
          <p:cNvSpPr/>
          <p:nvPr/>
        </p:nvSpPr>
        <p:spPr>
          <a:xfrm rot="5400000">
            <a:off x="7646632" y="6297938"/>
            <a:ext cx="356452" cy="223749"/>
          </a:xfrm>
          <a:prstGeom prst="triangle">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888435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392EE0-A3B6-677E-5942-9D1A4DDCB9AF}"/>
              </a:ext>
            </a:extLst>
          </p:cNvPr>
          <p:cNvSpPr>
            <a:spLocks noGrp="1"/>
          </p:cNvSpPr>
          <p:nvPr>
            <p:ph type="body" sz="quarter" idx="11"/>
          </p:nvPr>
        </p:nvSpPr>
        <p:spPr/>
        <p:txBody>
          <a:bodyPr/>
          <a:lstStyle/>
          <a:p>
            <a:r>
              <a:rPr lang="en-GB" b="1" dirty="0">
                <a:latin typeface="Aptos" panose="020B0004020202020204" pitchFamily="34" charset="0"/>
              </a:rPr>
              <a:t>Bridging the gap between data and societal needs </a:t>
            </a:r>
          </a:p>
          <a:p>
            <a:r>
              <a:rPr lang="en-GB" b="1" dirty="0">
                <a:latin typeface="Aptos" panose="020B0004020202020204" pitchFamily="34" charset="0"/>
              </a:rPr>
              <a:t>to deliver actionable information</a:t>
            </a:r>
          </a:p>
        </p:txBody>
      </p:sp>
      <p:pic>
        <p:nvPicPr>
          <p:cNvPr id="11" name="Picture Placeholder 10" descr="An aerial view of a beach and ocean&#10;&#10;Description automatically generated with medium confidence">
            <a:extLst>
              <a:ext uri="{FF2B5EF4-FFF2-40B4-BE49-F238E27FC236}">
                <a16:creationId xmlns:a16="http://schemas.microsoft.com/office/drawing/2014/main" id="{7FD57E7E-8734-D350-5323-E897F0FFFEE9}"/>
              </a:ext>
            </a:extLst>
          </p:cNvPr>
          <p:cNvPicPr>
            <a:picLocks noGrp="1" noChangeAspect="1"/>
          </p:cNvPicPr>
          <p:nvPr>
            <p:ph type="pic" sz="quarter" idx="12"/>
          </p:nvPr>
        </p:nvPicPr>
        <p:blipFill>
          <a:blip r:embed="rId2"/>
          <a:srcRect l="14205" r="14205"/>
          <a:stretch>
            <a:fillRect/>
          </a:stretch>
        </p:blipFill>
        <p:spPr/>
      </p:pic>
    </p:spTree>
    <p:extLst>
      <p:ext uri="{BB962C8B-B14F-4D97-AF65-F5344CB8AC3E}">
        <p14:creationId xmlns:p14="http://schemas.microsoft.com/office/powerpoint/2010/main" val="3143783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431883-D2BC-CC4E-A987-752F1F970292}"/>
              </a:ext>
            </a:extLst>
          </p:cNvPr>
          <p:cNvSpPr>
            <a:spLocks noGrp="1"/>
          </p:cNvSpPr>
          <p:nvPr>
            <p:ph type="body" sz="quarter" idx="11"/>
          </p:nvPr>
        </p:nvSpPr>
        <p:spPr/>
        <p:txBody>
          <a:bodyPr/>
          <a:lstStyle/>
          <a:p>
            <a:r>
              <a:rPr lang="en-US" dirty="0"/>
              <a:t>GEO Blue Planet Symposia</a:t>
            </a:r>
            <a:endParaRPr lang="en-GB" dirty="0"/>
          </a:p>
        </p:txBody>
      </p:sp>
      <p:pic>
        <p:nvPicPr>
          <p:cNvPr id="4" name="Picture 3" descr="A blue rectangular poster with white text&#10;&#10;AI-generated content may be incorrect.">
            <a:extLst>
              <a:ext uri="{FF2B5EF4-FFF2-40B4-BE49-F238E27FC236}">
                <a16:creationId xmlns:a16="http://schemas.microsoft.com/office/drawing/2014/main" id="{34ED4D8D-AB38-465F-387D-530F91221705}"/>
              </a:ext>
            </a:extLst>
          </p:cNvPr>
          <p:cNvPicPr>
            <a:picLocks noChangeAspect="1"/>
          </p:cNvPicPr>
          <p:nvPr/>
        </p:nvPicPr>
        <p:blipFill>
          <a:blip r:embed="rId2"/>
          <a:stretch>
            <a:fillRect/>
          </a:stretch>
        </p:blipFill>
        <p:spPr>
          <a:xfrm>
            <a:off x="6298044" y="5021275"/>
            <a:ext cx="2786839" cy="1592239"/>
          </a:xfrm>
          <a:prstGeom prst="rect">
            <a:avLst/>
          </a:prstGeom>
        </p:spPr>
      </p:pic>
      <p:pic>
        <p:nvPicPr>
          <p:cNvPr id="6" name="Picture 5" descr="A blue rectangular banner with white text and colorful patterns&#10;&#10;AI-generated content may be incorrect.">
            <a:extLst>
              <a:ext uri="{FF2B5EF4-FFF2-40B4-BE49-F238E27FC236}">
                <a16:creationId xmlns:a16="http://schemas.microsoft.com/office/drawing/2014/main" id="{6EF1D391-7E08-55C3-FB19-B06CDF9815B2}"/>
              </a:ext>
            </a:extLst>
          </p:cNvPr>
          <p:cNvPicPr>
            <a:picLocks noChangeAspect="1"/>
          </p:cNvPicPr>
          <p:nvPr/>
        </p:nvPicPr>
        <p:blipFill>
          <a:blip r:embed="rId3"/>
          <a:stretch>
            <a:fillRect/>
          </a:stretch>
        </p:blipFill>
        <p:spPr>
          <a:xfrm>
            <a:off x="3382461" y="5043488"/>
            <a:ext cx="2832479" cy="1592238"/>
          </a:xfrm>
          <a:prstGeom prst="rect">
            <a:avLst/>
          </a:prstGeom>
        </p:spPr>
      </p:pic>
      <p:pic>
        <p:nvPicPr>
          <p:cNvPr id="8" name="Picture 7" descr="A blue background with text and a blue circle with text&#10;&#10;AI-generated content may be incorrect.">
            <a:extLst>
              <a:ext uri="{FF2B5EF4-FFF2-40B4-BE49-F238E27FC236}">
                <a16:creationId xmlns:a16="http://schemas.microsoft.com/office/drawing/2014/main" id="{BC9C04EE-F7E0-B07C-96B6-EF19FF8398FB}"/>
              </a:ext>
            </a:extLst>
          </p:cNvPr>
          <p:cNvPicPr>
            <a:picLocks noChangeAspect="1"/>
          </p:cNvPicPr>
          <p:nvPr/>
        </p:nvPicPr>
        <p:blipFill>
          <a:blip r:embed="rId4"/>
          <a:srcRect l="13906" r="4734"/>
          <a:stretch/>
        </p:blipFill>
        <p:spPr>
          <a:xfrm>
            <a:off x="494378" y="5043487"/>
            <a:ext cx="2786838" cy="1592238"/>
          </a:xfrm>
          <a:prstGeom prst="rect">
            <a:avLst/>
          </a:prstGeom>
        </p:spPr>
      </p:pic>
      <p:pic>
        <p:nvPicPr>
          <p:cNvPr id="10" name="Picture 9" descr="A triangular design with a logo&#10;&#10;AI-generated content may be incorrect.">
            <a:extLst>
              <a:ext uri="{FF2B5EF4-FFF2-40B4-BE49-F238E27FC236}">
                <a16:creationId xmlns:a16="http://schemas.microsoft.com/office/drawing/2014/main" id="{5F396DD0-260C-F957-19B4-050DFCE0B33D}"/>
              </a:ext>
            </a:extLst>
          </p:cNvPr>
          <p:cNvPicPr>
            <a:picLocks noChangeAspect="1"/>
          </p:cNvPicPr>
          <p:nvPr/>
        </p:nvPicPr>
        <p:blipFill>
          <a:blip r:embed="rId5"/>
          <a:stretch>
            <a:fillRect/>
          </a:stretch>
        </p:blipFill>
        <p:spPr>
          <a:xfrm>
            <a:off x="4912699" y="3740883"/>
            <a:ext cx="4191420" cy="970084"/>
          </a:xfrm>
          <a:prstGeom prst="rect">
            <a:avLst/>
          </a:prstGeom>
        </p:spPr>
      </p:pic>
      <p:pic>
        <p:nvPicPr>
          <p:cNvPr id="12" name="Picture 11" descr="A blue background with white text&#10;&#10;AI-generated content may be incorrect.">
            <a:extLst>
              <a:ext uri="{FF2B5EF4-FFF2-40B4-BE49-F238E27FC236}">
                <a16:creationId xmlns:a16="http://schemas.microsoft.com/office/drawing/2014/main" id="{257B75D9-5DC1-06E0-4B19-101DFA8AA7FD}"/>
              </a:ext>
            </a:extLst>
          </p:cNvPr>
          <p:cNvPicPr>
            <a:picLocks noChangeAspect="1"/>
          </p:cNvPicPr>
          <p:nvPr/>
        </p:nvPicPr>
        <p:blipFill>
          <a:blip r:embed="rId6"/>
          <a:stretch>
            <a:fillRect/>
          </a:stretch>
        </p:blipFill>
        <p:spPr>
          <a:xfrm>
            <a:off x="494378" y="3705801"/>
            <a:ext cx="4191420" cy="1088605"/>
          </a:xfrm>
          <a:prstGeom prst="rect">
            <a:avLst/>
          </a:prstGeom>
        </p:spPr>
      </p:pic>
      <p:pic>
        <p:nvPicPr>
          <p:cNvPr id="14" name="Picture 13" descr="A group of people posing for a photo&#10;&#10;AI-generated content may be incorrect.">
            <a:extLst>
              <a:ext uri="{FF2B5EF4-FFF2-40B4-BE49-F238E27FC236}">
                <a16:creationId xmlns:a16="http://schemas.microsoft.com/office/drawing/2014/main" id="{296CD1E8-FC77-CC62-68F2-2E72BDFBED03}"/>
              </a:ext>
            </a:extLst>
          </p:cNvPr>
          <p:cNvPicPr>
            <a:picLocks noChangeAspect="1"/>
          </p:cNvPicPr>
          <p:nvPr/>
        </p:nvPicPr>
        <p:blipFill>
          <a:blip r:embed="rId7"/>
          <a:stretch>
            <a:fillRect/>
          </a:stretch>
        </p:blipFill>
        <p:spPr>
          <a:xfrm>
            <a:off x="535975" y="1477394"/>
            <a:ext cx="4473786" cy="1800000"/>
          </a:xfrm>
          <a:prstGeom prst="rect">
            <a:avLst/>
          </a:prstGeom>
        </p:spPr>
      </p:pic>
      <p:sp>
        <p:nvSpPr>
          <p:cNvPr id="20" name="TextBox 19">
            <a:extLst>
              <a:ext uri="{FF2B5EF4-FFF2-40B4-BE49-F238E27FC236}">
                <a16:creationId xmlns:a16="http://schemas.microsoft.com/office/drawing/2014/main" id="{97B89E87-EDAF-79DA-C665-7BC9807BEE85}"/>
              </a:ext>
            </a:extLst>
          </p:cNvPr>
          <p:cNvSpPr txBox="1"/>
          <p:nvPr/>
        </p:nvSpPr>
        <p:spPr>
          <a:xfrm>
            <a:off x="5051692" y="1703330"/>
            <a:ext cx="3084922" cy="1477328"/>
          </a:xfrm>
          <a:prstGeom prst="rect">
            <a:avLst/>
          </a:prstGeom>
          <a:noFill/>
        </p:spPr>
        <p:txBody>
          <a:bodyPr wrap="square">
            <a:spAutoFit/>
          </a:bodyPr>
          <a:lstStyle/>
          <a:p>
            <a:r>
              <a:rPr lang="en-GB" dirty="0">
                <a:latin typeface="Aptos" panose="020B0004020202020204" pitchFamily="34" charset="0"/>
              </a:rPr>
              <a:t>The  Kick-off symposium was co-sponsored by the Canadian Space Agency (CSA), GEO, INPE and POGO in Brazil, 2012</a:t>
            </a:r>
          </a:p>
        </p:txBody>
      </p:sp>
      <p:pic>
        <p:nvPicPr>
          <p:cNvPr id="22" name="Graphic 21" descr="Arrow: Straight with solid fill">
            <a:extLst>
              <a:ext uri="{FF2B5EF4-FFF2-40B4-BE49-F238E27FC236}">
                <a16:creationId xmlns:a16="http://schemas.microsoft.com/office/drawing/2014/main" id="{0502D019-EFAA-6CAE-E5BB-72E7DB3B94C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8827258">
            <a:off x="6452593" y="2903996"/>
            <a:ext cx="746794" cy="746794"/>
          </a:xfrm>
          <a:prstGeom prst="rect">
            <a:avLst/>
          </a:prstGeom>
        </p:spPr>
      </p:pic>
      <p:sp>
        <p:nvSpPr>
          <p:cNvPr id="23" name="TextBox 22">
            <a:extLst>
              <a:ext uri="{FF2B5EF4-FFF2-40B4-BE49-F238E27FC236}">
                <a16:creationId xmlns:a16="http://schemas.microsoft.com/office/drawing/2014/main" id="{992A0E3C-07E5-BCCF-0D02-D7B53C303F82}"/>
              </a:ext>
            </a:extLst>
          </p:cNvPr>
          <p:cNvSpPr txBox="1"/>
          <p:nvPr/>
        </p:nvSpPr>
        <p:spPr>
          <a:xfrm>
            <a:off x="9564076" y="1677054"/>
            <a:ext cx="1258957" cy="584775"/>
          </a:xfrm>
          <a:prstGeom prst="rect">
            <a:avLst/>
          </a:prstGeom>
          <a:noFill/>
        </p:spPr>
        <p:txBody>
          <a:bodyPr wrap="square" rtlCol="0">
            <a:spAutoFit/>
          </a:bodyPr>
          <a:lstStyle/>
          <a:p>
            <a:r>
              <a:rPr lang="en-US" sz="3200" b="1" dirty="0">
                <a:solidFill>
                  <a:srgbClr val="0061AA"/>
                </a:solidFill>
                <a:latin typeface="Aptos" panose="020B0004020202020204" pitchFamily="34" charset="0"/>
              </a:rPr>
              <a:t>2027</a:t>
            </a:r>
            <a:endParaRPr lang="en-GB" b="1" dirty="0">
              <a:solidFill>
                <a:srgbClr val="0061AA"/>
              </a:solidFill>
              <a:latin typeface="Aptos" panose="020B0004020202020204" pitchFamily="34" charset="0"/>
            </a:endParaRPr>
          </a:p>
        </p:txBody>
      </p:sp>
      <p:pic>
        <p:nvPicPr>
          <p:cNvPr id="9" name="Image 8">
            <a:extLst>
              <a:ext uri="{FF2B5EF4-FFF2-40B4-BE49-F238E27FC236}">
                <a16:creationId xmlns:a16="http://schemas.microsoft.com/office/drawing/2014/main" id="{75E5B314-4BB6-ED42-9BE8-BAA68E4C8EC8}"/>
              </a:ext>
            </a:extLst>
          </p:cNvPr>
          <p:cNvPicPr>
            <a:picLocks noChangeAspect="1"/>
          </p:cNvPicPr>
          <p:nvPr/>
        </p:nvPicPr>
        <p:blipFill>
          <a:blip r:embed="rId9"/>
          <a:stretch>
            <a:fillRect/>
          </a:stretch>
        </p:blipFill>
        <p:spPr>
          <a:xfrm>
            <a:off x="9124769" y="2390742"/>
            <a:ext cx="2996178" cy="4254092"/>
          </a:xfrm>
          <a:prstGeom prst="rect">
            <a:avLst/>
          </a:prstGeom>
          <a:ln>
            <a:solidFill>
              <a:schemeClr val="bg2"/>
            </a:solidFill>
          </a:ln>
        </p:spPr>
      </p:pic>
      <p:pic>
        <p:nvPicPr>
          <p:cNvPr id="18" name="Graphic 17" descr="Arrow: Clockwise curve with solid fill">
            <a:extLst>
              <a:ext uri="{FF2B5EF4-FFF2-40B4-BE49-F238E27FC236}">
                <a16:creationId xmlns:a16="http://schemas.microsoft.com/office/drawing/2014/main" id="{5FCF2179-9977-B195-77B7-E848C6796BA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8324410">
            <a:off x="10589243" y="1577654"/>
            <a:ext cx="914400" cy="914400"/>
          </a:xfrm>
          <a:prstGeom prst="rect">
            <a:avLst/>
          </a:prstGeom>
        </p:spPr>
      </p:pic>
    </p:spTree>
    <p:extLst>
      <p:ext uri="{BB962C8B-B14F-4D97-AF65-F5344CB8AC3E}">
        <p14:creationId xmlns:p14="http://schemas.microsoft.com/office/powerpoint/2010/main" val="4244664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EB8AABF-4223-C7BE-254D-476207A5C0D0}"/>
              </a:ext>
            </a:extLst>
          </p:cNvPr>
          <p:cNvSpPr/>
          <p:nvPr/>
        </p:nvSpPr>
        <p:spPr>
          <a:xfrm>
            <a:off x="2876068" y="4958862"/>
            <a:ext cx="8063515" cy="1728505"/>
          </a:xfrm>
          <a:custGeom>
            <a:avLst/>
            <a:gdLst>
              <a:gd name="connsiteX0" fmla="*/ 0 w 9069355"/>
              <a:gd name="connsiteY0" fmla="*/ 0 h 1717075"/>
              <a:gd name="connsiteX1" fmla="*/ 9069355 w 9069355"/>
              <a:gd name="connsiteY1" fmla="*/ 0 h 1717075"/>
              <a:gd name="connsiteX2" fmla="*/ 9069355 w 9069355"/>
              <a:gd name="connsiteY2" fmla="*/ 1717075 h 1717075"/>
              <a:gd name="connsiteX3" fmla="*/ 0 w 9069355"/>
              <a:gd name="connsiteY3" fmla="*/ 1717075 h 1717075"/>
              <a:gd name="connsiteX4" fmla="*/ 0 w 9069355"/>
              <a:gd name="connsiteY4" fmla="*/ 0 h 1717075"/>
              <a:gd name="connsiteX0" fmla="*/ 0 w 9069355"/>
              <a:gd name="connsiteY0" fmla="*/ 0 h 1717075"/>
              <a:gd name="connsiteX1" fmla="*/ 6074695 w 9069355"/>
              <a:gd name="connsiteY1" fmla="*/ 0 h 1717075"/>
              <a:gd name="connsiteX2" fmla="*/ 9069355 w 9069355"/>
              <a:gd name="connsiteY2" fmla="*/ 1717075 h 1717075"/>
              <a:gd name="connsiteX3" fmla="*/ 0 w 9069355"/>
              <a:gd name="connsiteY3" fmla="*/ 1717075 h 1717075"/>
              <a:gd name="connsiteX4" fmla="*/ 0 w 9069355"/>
              <a:gd name="connsiteY4" fmla="*/ 0 h 1717075"/>
              <a:gd name="connsiteX0" fmla="*/ 0 w 7640605"/>
              <a:gd name="connsiteY0" fmla="*/ 0 h 1717075"/>
              <a:gd name="connsiteX1" fmla="*/ 6074695 w 7640605"/>
              <a:gd name="connsiteY1" fmla="*/ 0 h 1717075"/>
              <a:gd name="connsiteX2" fmla="*/ 7640605 w 7640605"/>
              <a:gd name="connsiteY2" fmla="*/ 1717075 h 1717075"/>
              <a:gd name="connsiteX3" fmla="*/ 0 w 7640605"/>
              <a:gd name="connsiteY3" fmla="*/ 1717075 h 1717075"/>
              <a:gd name="connsiteX4" fmla="*/ 0 w 7640605"/>
              <a:gd name="connsiteY4" fmla="*/ 0 h 1717075"/>
              <a:gd name="connsiteX0" fmla="*/ 0 w 7834915"/>
              <a:gd name="connsiteY0" fmla="*/ 0 h 1717075"/>
              <a:gd name="connsiteX1" fmla="*/ 6074695 w 7834915"/>
              <a:gd name="connsiteY1" fmla="*/ 0 h 1717075"/>
              <a:gd name="connsiteX2" fmla="*/ 7834915 w 7834915"/>
              <a:gd name="connsiteY2" fmla="*/ 1717075 h 1717075"/>
              <a:gd name="connsiteX3" fmla="*/ 0 w 7834915"/>
              <a:gd name="connsiteY3" fmla="*/ 1717075 h 1717075"/>
              <a:gd name="connsiteX4" fmla="*/ 0 w 7834915"/>
              <a:gd name="connsiteY4" fmla="*/ 0 h 1717075"/>
              <a:gd name="connsiteX0" fmla="*/ 0 w 8063515"/>
              <a:gd name="connsiteY0" fmla="*/ 0 h 1728505"/>
              <a:gd name="connsiteX1" fmla="*/ 6074695 w 8063515"/>
              <a:gd name="connsiteY1" fmla="*/ 0 h 1728505"/>
              <a:gd name="connsiteX2" fmla="*/ 8063515 w 8063515"/>
              <a:gd name="connsiteY2" fmla="*/ 1728505 h 1728505"/>
              <a:gd name="connsiteX3" fmla="*/ 0 w 8063515"/>
              <a:gd name="connsiteY3" fmla="*/ 1717075 h 1728505"/>
              <a:gd name="connsiteX4" fmla="*/ 0 w 8063515"/>
              <a:gd name="connsiteY4" fmla="*/ 0 h 1728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3515" h="1728505">
                <a:moveTo>
                  <a:pt x="0" y="0"/>
                </a:moveTo>
                <a:lnTo>
                  <a:pt x="6074695" y="0"/>
                </a:lnTo>
                <a:lnTo>
                  <a:pt x="8063515" y="1728505"/>
                </a:lnTo>
                <a:lnTo>
                  <a:pt x="0" y="1717075"/>
                </a:lnTo>
                <a:lnTo>
                  <a:pt x="0" y="0"/>
                </a:lnTo>
                <a:close/>
              </a:path>
            </a:pathLst>
          </a:custGeom>
          <a:solidFill>
            <a:srgbClr val="0061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Placeholder 8" descr="Ships at sea">
            <a:extLst>
              <a:ext uri="{FF2B5EF4-FFF2-40B4-BE49-F238E27FC236}">
                <a16:creationId xmlns:a16="http://schemas.microsoft.com/office/drawing/2014/main" id="{07FFF876-0F77-FE2B-236A-8664C090C0E2}"/>
              </a:ext>
            </a:extLst>
          </p:cNvPr>
          <p:cNvPicPr>
            <a:picLocks noGrp="1" noChangeAspect="1"/>
          </p:cNvPicPr>
          <p:nvPr>
            <p:ph type="pic" sz="quarter" idx="12"/>
          </p:nvPr>
        </p:nvPicPr>
        <p:blipFill>
          <a:blip r:embed="rId2"/>
          <a:srcRect l="30537" r="30537"/>
          <a:stretch/>
        </p:blipFill>
        <p:spPr/>
      </p:pic>
      <p:sp>
        <p:nvSpPr>
          <p:cNvPr id="6" name="Text Placeholder 5">
            <a:extLst>
              <a:ext uri="{FF2B5EF4-FFF2-40B4-BE49-F238E27FC236}">
                <a16:creationId xmlns:a16="http://schemas.microsoft.com/office/drawing/2014/main" id="{375A1915-6C8A-A259-9919-E4B962B60F65}"/>
              </a:ext>
            </a:extLst>
          </p:cNvPr>
          <p:cNvSpPr>
            <a:spLocks noGrp="1"/>
          </p:cNvSpPr>
          <p:nvPr>
            <p:ph type="body" sz="quarter" idx="38"/>
          </p:nvPr>
        </p:nvSpPr>
        <p:spPr/>
        <p:txBody>
          <a:bodyPr/>
          <a:lstStyle/>
          <a:p>
            <a:r>
              <a:rPr lang="en-US" dirty="0"/>
              <a:t>THANK YOU</a:t>
            </a:r>
            <a:endParaRPr lang="en-GB" dirty="0"/>
          </a:p>
        </p:txBody>
      </p:sp>
      <p:sp>
        <p:nvSpPr>
          <p:cNvPr id="3" name="TextBox 2">
            <a:extLst>
              <a:ext uri="{FF2B5EF4-FFF2-40B4-BE49-F238E27FC236}">
                <a16:creationId xmlns:a16="http://schemas.microsoft.com/office/drawing/2014/main" id="{7F393F59-A33D-25F5-B233-B74F2E5B7971}"/>
              </a:ext>
            </a:extLst>
          </p:cNvPr>
          <p:cNvSpPr txBox="1"/>
          <p:nvPr/>
        </p:nvSpPr>
        <p:spPr>
          <a:xfrm>
            <a:off x="3363025" y="5143027"/>
            <a:ext cx="3072103" cy="1298882"/>
          </a:xfrm>
          <a:prstGeom prst="rect">
            <a:avLst/>
          </a:prstGeom>
          <a:noFill/>
        </p:spPr>
        <p:txBody>
          <a:bodyPr wrap="square">
            <a:spAutoFit/>
          </a:bodyPr>
          <a:lstStyle/>
          <a:p>
            <a:pPr>
              <a:lnSpc>
                <a:spcPct val="150000"/>
              </a:lnSpc>
            </a:pPr>
            <a:r>
              <a:rPr lang="en-GB" b="1" dirty="0" err="1">
                <a:solidFill>
                  <a:schemeClr val="bg1"/>
                </a:solidFill>
                <a:latin typeface="Aptos" panose="020B0004020202020204" pitchFamily="34" charset="0"/>
              </a:rPr>
              <a:t>geoblueplanet.org</a:t>
            </a:r>
            <a:endParaRPr lang="en-GB" b="1" dirty="0">
              <a:solidFill>
                <a:schemeClr val="bg1"/>
              </a:solidFill>
              <a:latin typeface="Aptos" panose="020B0004020202020204" pitchFamily="34" charset="0"/>
            </a:endParaRPr>
          </a:p>
          <a:p>
            <a:pPr>
              <a:lnSpc>
                <a:spcPct val="150000"/>
              </a:lnSpc>
            </a:pPr>
            <a:r>
              <a:rPr lang="en-GB" b="1" dirty="0" err="1">
                <a:solidFill>
                  <a:schemeClr val="bg1"/>
                </a:solidFill>
                <a:latin typeface="Aptos" panose="020B0004020202020204" pitchFamily="34" charset="0"/>
              </a:rPr>
              <a:t>sargassumhub.org</a:t>
            </a:r>
            <a:endParaRPr lang="en-GB" b="1" dirty="0">
              <a:solidFill>
                <a:schemeClr val="bg1"/>
              </a:solidFill>
              <a:latin typeface="Aptos" panose="020B0004020202020204" pitchFamily="34" charset="0"/>
            </a:endParaRPr>
          </a:p>
          <a:p>
            <a:pPr>
              <a:lnSpc>
                <a:spcPct val="150000"/>
              </a:lnSpc>
            </a:pPr>
            <a:r>
              <a:rPr lang="en-GB" b="1" dirty="0" err="1">
                <a:solidFill>
                  <a:schemeClr val="bg1"/>
                </a:solidFill>
                <a:latin typeface="Aptos" panose="020B0004020202020204" pitchFamily="34" charset="0"/>
              </a:rPr>
              <a:t>imdos.org</a:t>
            </a:r>
            <a:endParaRPr lang="en-GB" dirty="0">
              <a:solidFill>
                <a:schemeClr val="bg1"/>
              </a:solidFill>
              <a:latin typeface="Aptos" panose="020B0004020202020204" pitchFamily="34" charset="0"/>
            </a:endParaRPr>
          </a:p>
        </p:txBody>
      </p:sp>
      <p:sp>
        <p:nvSpPr>
          <p:cNvPr id="10" name="Triangle 9">
            <a:extLst>
              <a:ext uri="{FF2B5EF4-FFF2-40B4-BE49-F238E27FC236}">
                <a16:creationId xmlns:a16="http://schemas.microsoft.com/office/drawing/2014/main" id="{5465BF04-EE74-6D46-9030-977243DECD1C}"/>
              </a:ext>
            </a:extLst>
          </p:cNvPr>
          <p:cNvSpPr/>
          <p:nvPr/>
        </p:nvSpPr>
        <p:spPr>
          <a:xfrm rot="5400000">
            <a:off x="3115478" y="5732954"/>
            <a:ext cx="294546" cy="184890"/>
          </a:xfrm>
          <a:prstGeom prst="triangle">
            <a:avLst>
              <a:gd name="adj" fmla="val 54554"/>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riangle 10">
            <a:extLst>
              <a:ext uri="{FF2B5EF4-FFF2-40B4-BE49-F238E27FC236}">
                <a16:creationId xmlns:a16="http://schemas.microsoft.com/office/drawing/2014/main" id="{31B553A0-005D-974A-B8F4-58A3A8EB3779}"/>
              </a:ext>
            </a:extLst>
          </p:cNvPr>
          <p:cNvSpPr/>
          <p:nvPr/>
        </p:nvSpPr>
        <p:spPr>
          <a:xfrm rot="5400000">
            <a:off x="3115478" y="5320595"/>
            <a:ext cx="294546" cy="184890"/>
          </a:xfrm>
          <a:prstGeom prst="triangle">
            <a:avLst>
              <a:gd name="adj" fmla="val 54554"/>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riangle 11">
            <a:extLst>
              <a:ext uri="{FF2B5EF4-FFF2-40B4-BE49-F238E27FC236}">
                <a16:creationId xmlns:a16="http://schemas.microsoft.com/office/drawing/2014/main" id="{F6F17158-12B1-5E4D-B524-6B300F721B26}"/>
              </a:ext>
            </a:extLst>
          </p:cNvPr>
          <p:cNvSpPr/>
          <p:nvPr/>
        </p:nvSpPr>
        <p:spPr>
          <a:xfrm rot="5400000">
            <a:off x="3115478" y="6142675"/>
            <a:ext cx="294546" cy="184890"/>
          </a:xfrm>
          <a:prstGeom prst="triangle">
            <a:avLst>
              <a:gd name="adj" fmla="val 54554"/>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B74F21D0-0A26-9C42-974C-81353E234389}"/>
              </a:ext>
            </a:extLst>
          </p:cNvPr>
          <p:cNvPicPr>
            <a:picLocks noChangeAspect="1"/>
          </p:cNvPicPr>
          <p:nvPr/>
        </p:nvPicPr>
        <p:blipFill>
          <a:blip r:embed="rId3"/>
          <a:stretch>
            <a:fillRect/>
          </a:stretch>
        </p:blipFill>
        <p:spPr>
          <a:xfrm>
            <a:off x="6146082" y="5279070"/>
            <a:ext cx="403719" cy="403719"/>
          </a:xfrm>
          <a:prstGeom prst="rect">
            <a:avLst/>
          </a:prstGeom>
        </p:spPr>
      </p:pic>
      <p:sp>
        <p:nvSpPr>
          <p:cNvPr id="13" name="TextBox 3">
            <a:extLst>
              <a:ext uri="{FF2B5EF4-FFF2-40B4-BE49-F238E27FC236}">
                <a16:creationId xmlns:a16="http://schemas.microsoft.com/office/drawing/2014/main" id="{6863AAF7-0ECB-2B47-AF20-4014B35D1AA2}"/>
              </a:ext>
            </a:extLst>
          </p:cNvPr>
          <p:cNvSpPr txBox="1"/>
          <p:nvPr/>
        </p:nvSpPr>
        <p:spPr>
          <a:xfrm>
            <a:off x="6549801" y="5318497"/>
            <a:ext cx="2525619" cy="369332"/>
          </a:xfrm>
          <a:prstGeom prst="rect">
            <a:avLst/>
          </a:prstGeom>
          <a:noFill/>
        </p:spPr>
        <p:txBody>
          <a:bodyPr wrap="square" rtlCol="0">
            <a:spAutoFit/>
          </a:bodyPr>
          <a:lstStyle/>
          <a:p>
            <a:r>
              <a:rPr lang="en-GB" b="1" dirty="0">
                <a:solidFill>
                  <a:schemeClr val="bg1"/>
                </a:solidFill>
                <a:latin typeface="Aptos" panose="020B0004020202020204" pitchFamily="34" charset="0"/>
              </a:rPr>
              <a:t>geo-blue-planet</a:t>
            </a:r>
            <a:endParaRPr lang="en-US" b="1" dirty="0">
              <a:solidFill>
                <a:schemeClr val="bg1"/>
              </a:solidFill>
              <a:latin typeface="Aptos" panose="020B0004020202020204" pitchFamily="34" charset="0"/>
            </a:endParaRPr>
          </a:p>
        </p:txBody>
      </p:sp>
      <p:sp>
        <p:nvSpPr>
          <p:cNvPr id="15" name="TextBox 3">
            <a:extLst>
              <a:ext uri="{FF2B5EF4-FFF2-40B4-BE49-F238E27FC236}">
                <a16:creationId xmlns:a16="http://schemas.microsoft.com/office/drawing/2014/main" id="{3FAEDB93-EED6-8B4E-B027-DAFF859609D1}"/>
              </a:ext>
            </a:extLst>
          </p:cNvPr>
          <p:cNvSpPr txBox="1"/>
          <p:nvPr/>
        </p:nvSpPr>
        <p:spPr>
          <a:xfrm>
            <a:off x="6549801" y="5947918"/>
            <a:ext cx="3611470" cy="369332"/>
          </a:xfrm>
          <a:prstGeom prst="rect">
            <a:avLst/>
          </a:prstGeom>
          <a:noFill/>
        </p:spPr>
        <p:txBody>
          <a:bodyPr wrap="square" rtlCol="0">
            <a:spAutoFit/>
          </a:bodyPr>
          <a:lstStyle/>
          <a:p>
            <a:r>
              <a:rPr lang="en-US" b="1" dirty="0" err="1">
                <a:solidFill>
                  <a:schemeClr val="bg1"/>
                </a:solidFill>
                <a:latin typeface="Aptos" panose="020B0004020202020204" pitchFamily="34" charset="0"/>
              </a:rPr>
              <a:t>info@geoblueplanet.org</a:t>
            </a:r>
            <a:endParaRPr lang="en-US" b="1" dirty="0">
              <a:solidFill>
                <a:schemeClr val="bg1"/>
              </a:solidFill>
              <a:latin typeface="Aptos" panose="020B0004020202020204" pitchFamily="34" charset="0"/>
            </a:endParaRPr>
          </a:p>
        </p:txBody>
      </p:sp>
      <p:pic>
        <p:nvPicPr>
          <p:cNvPr id="16" name="Image 15">
            <a:extLst>
              <a:ext uri="{FF2B5EF4-FFF2-40B4-BE49-F238E27FC236}">
                <a16:creationId xmlns:a16="http://schemas.microsoft.com/office/drawing/2014/main" id="{BD80C440-4C55-2C4B-B4B4-1ADAFB74A4D7}"/>
              </a:ext>
            </a:extLst>
          </p:cNvPr>
          <p:cNvPicPr>
            <a:picLocks noChangeAspect="1"/>
          </p:cNvPicPr>
          <p:nvPr/>
        </p:nvPicPr>
        <p:blipFill>
          <a:blip r:embed="rId4"/>
          <a:stretch>
            <a:fillRect/>
          </a:stretch>
        </p:blipFill>
        <p:spPr>
          <a:xfrm>
            <a:off x="6195541" y="5922747"/>
            <a:ext cx="304800" cy="330200"/>
          </a:xfrm>
          <a:prstGeom prst="rect">
            <a:avLst/>
          </a:prstGeom>
        </p:spPr>
      </p:pic>
    </p:spTree>
    <p:extLst>
      <p:ext uri="{BB962C8B-B14F-4D97-AF65-F5344CB8AC3E}">
        <p14:creationId xmlns:p14="http://schemas.microsoft.com/office/powerpoint/2010/main" val="4015250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he_Blue_Marble_(remastered).jpg" descr="The_Blue_Marble_(remastered).jpg">
            <a:extLst>
              <a:ext uri="{FF2B5EF4-FFF2-40B4-BE49-F238E27FC236}">
                <a16:creationId xmlns:a16="http://schemas.microsoft.com/office/drawing/2014/main" id="{751D610F-A6DC-EAAC-F04F-B58427BECB1D}"/>
              </a:ext>
            </a:extLst>
          </p:cNvPr>
          <p:cNvPicPr>
            <a:picLocks noChangeAspect="1"/>
          </p:cNvPicPr>
          <p:nvPr/>
        </p:nvPicPr>
        <p:blipFill rotWithShape="1">
          <a:blip r:embed="rId2">
            <a:alphaModFix/>
          </a:blip>
          <a:srcRect l="5504" t="5609" r="6036" b="5535"/>
          <a:stretch/>
        </p:blipFill>
        <p:spPr>
          <a:xfrm>
            <a:off x="4358615" y="2251743"/>
            <a:ext cx="2475037" cy="2486149"/>
          </a:xfrm>
          <a:custGeom>
            <a:avLst/>
            <a:gdLst/>
            <a:ahLst/>
            <a:cxnLst>
              <a:cxn ang="0">
                <a:pos x="wd2" y="hd2"/>
              </a:cxn>
              <a:cxn ang="5400000">
                <a:pos x="wd2" y="hd2"/>
              </a:cxn>
              <a:cxn ang="10800000">
                <a:pos x="wd2" y="hd2"/>
              </a:cxn>
              <a:cxn ang="16200000">
                <a:pos x="wd2" y="hd2"/>
              </a:cxn>
            </a:cxnLst>
            <a:rect l="0" t="0" r="r" b="b"/>
            <a:pathLst>
              <a:path w="21597" h="21583" extrusionOk="0">
                <a:moveTo>
                  <a:pt x="10841" y="0"/>
                </a:moveTo>
                <a:cubicBezTo>
                  <a:pt x="10346" y="0"/>
                  <a:pt x="9852" y="9"/>
                  <a:pt x="9689" y="27"/>
                </a:cubicBezTo>
                <a:cubicBezTo>
                  <a:pt x="9188" y="82"/>
                  <a:pt x="9135" y="92"/>
                  <a:pt x="9105" y="114"/>
                </a:cubicBezTo>
                <a:cubicBezTo>
                  <a:pt x="9089" y="127"/>
                  <a:pt x="8974" y="146"/>
                  <a:pt x="8851" y="158"/>
                </a:cubicBezTo>
                <a:cubicBezTo>
                  <a:pt x="8727" y="170"/>
                  <a:pt x="8611" y="189"/>
                  <a:pt x="8594" y="202"/>
                </a:cubicBezTo>
                <a:cubicBezTo>
                  <a:pt x="8578" y="214"/>
                  <a:pt x="8500" y="233"/>
                  <a:pt x="8422" y="244"/>
                </a:cubicBezTo>
                <a:cubicBezTo>
                  <a:pt x="8343" y="254"/>
                  <a:pt x="8210" y="284"/>
                  <a:pt x="8123" y="310"/>
                </a:cubicBezTo>
                <a:cubicBezTo>
                  <a:pt x="8037" y="336"/>
                  <a:pt x="7912" y="370"/>
                  <a:pt x="7846" y="388"/>
                </a:cubicBezTo>
                <a:cubicBezTo>
                  <a:pt x="7615" y="451"/>
                  <a:pt x="7007" y="656"/>
                  <a:pt x="6828" y="730"/>
                </a:cubicBezTo>
                <a:cubicBezTo>
                  <a:pt x="6559" y="842"/>
                  <a:pt x="6446" y="890"/>
                  <a:pt x="6346" y="934"/>
                </a:cubicBezTo>
                <a:cubicBezTo>
                  <a:pt x="6179" y="1007"/>
                  <a:pt x="5568" y="1312"/>
                  <a:pt x="5534" y="1339"/>
                </a:cubicBezTo>
                <a:cubicBezTo>
                  <a:pt x="5516" y="1353"/>
                  <a:pt x="5435" y="1401"/>
                  <a:pt x="5354" y="1443"/>
                </a:cubicBezTo>
                <a:cubicBezTo>
                  <a:pt x="5172" y="1539"/>
                  <a:pt x="4482" y="1994"/>
                  <a:pt x="4392" y="2078"/>
                </a:cubicBezTo>
                <a:cubicBezTo>
                  <a:pt x="4355" y="2112"/>
                  <a:pt x="4314" y="2139"/>
                  <a:pt x="4300" y="2139"/>
                </a:cubicBezTo>
                <a:cubicBezTo>
                  <a:pt x="4286" y="2139"/>
                  <a:pt x="4184" y="2216"/>
                  <a:pt x="4074" y="2310"/>
                </a:cubicBezTo>
                <a:cubicBezTo>
                  <a:pt x="3964" y="2405"/>
                  <a:pt x="3786" y="2557"/>
                  <a:pt x="3676" y="2647"/>
                </a:cubicBezTo>
                <a:cubicBezTo>
                  <a:pt x="3154" y="3077"/>
                  <a:pt x="2015" y="4344"/>
                  <a:pt x="2015" y="4495"/>
                </a:cubicBezTo>
                <a:cubicBezTo>
                  <a:pt x="2015" y="4511"/>
                  <a:pt x="2002" y="4524"/>
                  <a:pt x="1988" y="4524"/>
                </a:cubicBezTo>
                <a:cubicBezTo>
                  <a:pt x="1964" y="4524"/>
                  <a:pt x="1661" y="4965"/>
                  <a:pt x="1541" y="5178"/>
                </a:cubicBezTo>
                <a:cubicBezTo>
                  <a:pt x="1508" y="5235"/>
                  <a:pt x="1430" y="5370"/>
                  <a:pt x="1368" y="5476"/>
                </a:cubicBezTo>
                <a:cubicBezTo>
                  <a:pt x="1230" y="5713"/>
                  <a:pt x="1026" y="6108"/>
                  <a:pt x="1026" y="6138"/>
                </a:cubicBezTo>
                <a:cubicBezTo>
                  <a:pt x="1026" y="6158"/>
                  <a:pt x="951" y="6331"/>
                  <a:pt x="800" y="6655"/>
                </a:cubicBezTo>
                <a:cubicBezTo>
                  <a:pt x="762" y="6738"/>
                  <a:pt x="720" y="6843"/>
                  <a:pt x="708" y="6891"/>
                </a:cubicBezTo>
                <a:cubicBezTo>
                  <a:pt x="696" y="6938"/>
                  <a:pt x="667" y="7010"/>
                  <a:pt x="645" y="7052"/>
                </a:cubicBezTo>
                <a:cubicBezTo>
                  <a:pt x="623" y="7094"/>
                  <a:pt x="605" y="7152"/>
                  <a:pt x="605" y="7180"/>
                </a:cubicBezTo>
                <a:cubicBezTo>
                  <a:pt x="605" y="7207"/>
                  <a:pt x="593" y="7237"/>
                  <a:pt x="578" y="7246"/>
                </a:cubicBezTo>
                <a:cubicBezTo>
                  <a:pt x="563" y="7255"/>
                  <a:pt x="543" y="7312"/>
                  <a:pt x="532" y="7372"/>
                </a:cubicBezTo>
                <a:cubicBezTo>
                  <a:pt x="521" y="7431"/>
                  <a:pt x="500" y="7501"/>
                  <a:pt x="486" y="7528"/>
                </a:cubicBezTo>
                <a:cubicBezTo>
                  <a:pt x="473" y="7554"/>
                  <a:pt x="446" y="7636"/>
                  <a:pt x="427" y="7710"/>
                </a:cubicBezTo>
                <a:cubicBezTo>
                  <a:pt x="408" y="7784"/>
                  <a:pt x="379" y="7891"/>
                  <a:pt x="362" y="7948"/>
                </a:cubicBezTo>
                <a:cubicBezTo>
                  <a:pt x="344" y="8005"/>
                  <a:pt x="314" y="8133"/>
                  <a:pt x="295" y="8231"/>
                </a:cubicBezTo>
                <a:cubicBezTo>
                  <a:pt x="276" y="8329"/>
                  <a:pt x="251" y="8425"/>
                  <a:pt x="239" y="8442"/>
                </a:cubicBezTo>
                <a:cubicBezTo>
                  <a:pt x="228" y="8460"/>
                  <a:pt x="209" y="8567"/>
                  <a:pt x="199" y="8680"/>
                </a:cubicBezTo>
                <a:cubicBezTo>
                  <a:pt x="189" y="8793"/>
                  <a:pt x="168" y="8920"/>
                  <a:pt x="153" y="8961"/>
                </a:cubicBezTo>
                <a:cubicBezTo>
                  <a:pt x="110" y="9080"/>
                  <a:pt x="-3" y="10320"/>
                  <a:pt x="0" y="10644"/>
                </a:cubicBezTo>
                <a:cubicBezTo>
                  <a:pt x="5" y="11145"/>
                  <a:pt x="115" y="12453"/>
                  <a:pt x="159" y="12521"/>
                </a:cubicBezTo>
                <a:cubicBezTo>
                  <a:pt x="169" y="12537"/>
                  <a:pt x="189" y="12649"/>
                  <a:pt x="201" y="12768"/>
                </a:cubicBezTo>
                <a:cubicBezTo>
                  <a:pt x="213" y="12887"/>
                  <a:pt x="234" y="12991"/>
                  <a:pt x="249" y="13000"/>
                </a:cubicBezTo>
                <a:cubicBezTo>
                  <a:pt x="264" y="13009"/>
                  <a:pt x="276" y="13054"/>
                  <a:pt x="276" y="13101"/>
                </a:cubicBezTo>
                <a:cubicBezTo>
                  <a:pt x="276" y="13178"/>
                  <a:pt x="293" y="13248"/>
                  <a:pt x="410" y="13639"/>
                </a:cubicBezTo>
                <a:cubicBezTo>
                  <a:pt x="432" y="13712"/>
                  <a:pt x="472" y="13852"/>
                  <a:pt x="500" y="13950"/>
                </a:cubicBezTo>
                <a:cubicBezTo>
                  <a:pt x="527" y="14049"/>
                  <a:pt x="561" y="14150"/>
                  <a:pt x="574" y="14175"/>
                </a:cubicBezTo>
                <a:cubicBezTo>
                  <a:pt x="588" y="14200"/>
                  <a:pt x="608" y="14267"/>
                  <a:pt x="620" y="14323"/>
                </a:cubicBezTo>
                <a:cubicBezTo>
                  <a:pt x="633" y="14379"/>
                  <a:pt x="654" y="14446"/>
                  <a:pt x="668" y="14471"/>
                </a:cubicBezTo>
                <a:cubicBezTo>
                  <a:pt x="682" y="14497"/>
                  <a:pt x="728" y="14605"/>
                  <a:pt x="771" y="14711"/>
                </a:cubicBezTo>
                <a:cubicBezTo>
                  <a:pt x="815" y="14818"/>
                  <a:pt x="888" y="14985"/>
                  <a:pt x="934" y="15084"/>
                </a:cubicBezTo>
                <a:cubicBezTo>
                  <a:pt x="980" y="15182"/>
                  <a:pt x="1041" y="15322"/>
                  <a:pt x="1072" y="15396"/>
                </a:cubicBezTo>
                <a:cubicBezTo>
                  <a:pt x="1102" y="15469"/>
                  <a:pt x="1178" y="15615"/>
                  <a:pt x="1240" y="15719"/>
                </a:cubicBezTo>
                <a:cubicBezTo>
                  <a:pt x="1303" y="15823"/>
                  <a:pt x="1355" y="15914"/>
                  <a:pt x="1355" y="15922"/>
                </a:cubicBezTo>
                <a:cubicBezTo>
                  <a:pt x="1355" y="15949"/>
                  <a:pt x="1815" y="16690"/>
                  <a:pt x="1897" y="16795"/>
                </a:cubicBezTo>
                <a:cubicBezTo>
                  <a:pt x="1941" y="16852"/>
                  <a:pt x="2042" y="16994"/>
                  <a:pt x="2120" y="17109"/>
                </a:cubicBezTo>
                <a:cubicBezTo>
                  <a:pt x="2199" y="17223"/>
                  <a:pt x="2304" y="17365"/>
                  <a:pt x="2356" y="17422"/>
                </a:cubicBezTo>
                <a:cubicBezTo>
                  <a:pt x="2407" y="17480"/>
                  <a:pt x="2490" y="17580"/>
                  <a:pt x="2539" y="17645"/>
                </a:cubicBezTo>
                <a:cubicBezTo>
                  <a:pt x="2715" y="17875"/>
                  <a:pt x="3691" y="18859"/>
                  <a:pt x="3894" y="19010"/>
                </a:cubicBezTo>
                <a:cubicBezTo>
                  <a:pt x="3942" y="19046"/>
                  <a:pt x="4015" y="19106"/>
                  <a:pt x="4055" y="19143"/>
                </a:cubicBezTo>
                <a:cubicBezTo>
                  <a:pt x="4302" y="19372"/>
                  <a:pt x="5415" y="20132"/>
                  <a:pt x="5504" y="20132"/>
                </a:cubicBezTo>
                <a:cubicBezTo>
                  <a:pt x="5514" y="20132"/>
                  <a:pt x="5579" y="20168"/>
                  <a:pt x="5649" y="20212"/>
                </a:cubicBezTo>
                <a:cubicBezTo>
                  <a:pt x="5819" y="20319"/>
                  <a:pt x="6457" y="20637"/>
                  <a:pt x="6501" y="20638"/>
                </a:cubicBezTo>
                <a:cubicBezTo>
                  <a:pt x="6520" y="20638"/>
                  <a:pt x="6574" y="20658"/>
                  <a:pt x="6621" y="20681"/>
                </a:cubicBezTo>
                <a:cubicBezTo>
                  <a:pt x="6668" y="20705"/>
                  <a:pt x="6793" y="20758"/>
                  <a:pt x="6901" y="20801"/>
                </a:cubicBezTo>
                <a:cubicBezTo>
                  <a:pt x="7008" y="20844"/>
                  <a:pt x="7116" y="20890"/>
                  <a:pt x="7142" y="20904"/>
                </a:cubicBezTo>
                <a:cubicBezTo>
                  <a:pt x="7167" y="20917"/>
                  <a:pt x="7234" y="20939"/>
                  <a:pt x="7291" y="20951"/>
                </a:cubicBezTo>
                <a:cubicBezTo>
                  <a:pt x="7348" y="20963"/>
                  <a:pt x="7408" y="20982"/>
                  <a:pt x="7425" y="20995"/>
                </a:cubicBezTo>
                <a:cubicBezTo>
                  <a:pt x="7441" y="21008"/>
                  <a:pt x="7503" y="21029"/>
                  <a:pt x="7561" y="21041"/>
                </a:cubicBezTo>
                <a:cubicBezTo>
                  <a:pt x="7618" y="21053"/>
                  <a:pt x="7678" y="21072"/>
                  <a:pt x="7695" y="21084"/>
                </a:cubicBezTo>
                <a:cubicBezTo>
                  <a:pt x="7711" y="21097"/>
                  <a:pt x="7787" y="21122"/>
                  <a:pt x="7861" y="21140"/>
                </a:cubicBezTo>
                <a:cubicBezTo>
                  <a:pt x="7935" y="21157"/>
                  <a:pt x="8050" y="21185"/>
                  <a:pt x="8116" y="21204"/>
                </a:cubicBezTo>
                <a:cubicBezTo>
                  <a:pt x="8332" y="21266"/>
                  <a:pt x="8622" y="21327"/>
                  <a:pt x="8835" y="21358"/>
                </a:cubicBezTo>
                <a:cubicBezTo>
                  <a:pt x="8951" y="21375"/>
                  <a:pt x="9072" y="21401"/>
                  <a:pt x="9105" y="21415"/>
                </a:cubicBezTo>
                <a:cubicBezTo>
                  <a:pt x="9163" y="21440"/>
                  <a:pt x="9512" y="21480"/>
                  <a:pt x="10100" y="21527"/>
                </a:cubicBezTo>
                <a:cubicBezTo>
                  <a:pt x="10252" y="21540"/>
                  <a:pt x="10386" y="21558"/>
                  <a:pt x="10399" y="21571"/>
                </a:cubicBezTo>
                <a:cubicBezTo>
                  <a:pt x="10428" y="21600"/>
                  <a:pt x="11404" y="21575"/>
                  <a:pt x="11788" y="21535"/>
                </a:cubicBezTo>
                <a:cubicBezTo>
                  <a:pt x="11945" y="21519"/>
                  <a:pt x="12214" y="21491"/>
                  <a:pt x="12387" y="21474"/>
                </a:cubicBezTo>
                <a:cubicBezTo>
                  <a:pt x="12560" y="21457"/>
                  <a:pt x="12729" y="21430"/>
                  <a:pt x="12764" y="21415"/>
                </a:cubicBezTo>
                <a:cubicBezTo>
                  <a:pt x="12798" y="21400"/>
                  <a:pt x="12918" y="21379"/>
                  <a:pt x="13028" y="21368"/>
                </a:cubicBezTo>
                <a:cubicBezTo>
                  <a:pt x="13138" y="21356"/>
                  <a:pt x="13235" y="21335"/>
                  <a:pt x="13244" y="21320"/>
                </a:cubicBezTo>
                <a:cubicBezTo>
                  <a:pt x="13253" y="21306"/>
                  <a:pt x="13299" y="21294"/>
                  <a:pt x="13346" y="21294"/>
                </a:cubicBezTo>
                <a:cubicBezTo>
                  <a:pt x="13392" y="21294"/>
                  <a:pt x="13495" y="21275"/>
                  <a:pt x="13575" y="21252"/>
                </a:cubicBezTo>
                <a:cubicBezTo>
                  <a:pt x="13655" y="21228"/>
                  <a:pt x="13802" y="21187"/>
                  <a:pt x="13900" y="21160"/>
                </a:cubicBezTo>
                <a:cubicBezTo>
                  <a:pt x="14193" y="21082"/>
                  <a:pt x="14813" y="20877"/>
                  <a:pt x="14928" y="20822"/>
                </a:cubicBezTo>
                <a:cubicBezTo>
                  <a:pt x="14957" y="20808"/>
                  <a:pt x="15055" y="20761"/>
                  <a:pt x="15146" y="20717"/>
                </a:cubicBezTo>
                <a:cubicBezTo>
                  <a:pt x="15237" y="20674"/>
                  <a:pt x="15324" y="20638"/>
                  <a:pt x="15340" y="20638"/>
                </a:cubicBezTo>
                <a:cubicBezTo>
                  <a:pt x="15395" y="20638"/>
                  <a:pt x="16126" y="20265"/>
                  <a:pt x="16419" y="20086"/>
                </a:cubicBezTo>
                <a:cubicBezTo>
                  <a:pt x="17301" y="19548"/>
                  <a:pt x="17680" y="19249"/>
                  <a:pt x="18411" y="18519"/>
                </a:cubicBezTo>
                <a:cubicBezTo>
                  <a:pt x="18859" y="18071"/>
                  <a:pt x="19110" y="17799"/>
                  <a:pt x="19238" y="17618"/>
                </a:cubicBezTo>
                <a:cubicBezTo>
                  <a:pt x="19270" y="17572"/>
                  <a:pt x="19324" y="17498"/>
                  <a:pt x="19358" y="17455"/>
                </a:cubicBezTo>
                <a:cubicBezTo>
                  <a:pt x="19392" y="17412"/>
                  <a:pt x="19473" y="17296"/>
                  <a:pt x="19538" y="17198"/>
                </a:cubicBezTo>
                <a:cubicBezTo>
                  <a:pt x="19677" y="16989"/>
                  <a:pt x="19681" y="16987"/>
                  <a:pt x="19773" y="16871"/>
                </a:cubicBezTo>
                <a:cubicBezTo>
                  <a:pt x="19863" y="16759"/>
                  <a:pt x="20194" y="16189"/>
                  <a:pt x="20418" y="15762"/>
                </a:cubicBezTo>
                <a:cubicBezTo>
                  <a:pt x="20514" y="15580"/>
                  <a:pt x="20690" y="15186"/>
                  <a:pt x="20707" y="15118"/>
                </a:cubicBezTo>
                <a:cubicBezTo>
                  <a:pt x="20718" y="15074"/>
                  <a:pt x="20740" y="15031"/>
                  <a:pt x="20753" y="15023"/>
                </a:cubicBezTo>
                <a:cubicBezTo>
                  <a:pt x="20766" y="15015"/>
                  <a:pt x="20800" y="14931"/>
                  <a:pt x="20830" y="14837"/>
                </a:cubicBezTo>
                <a:cubicBezTo>
                  <a:pt x="20859" y="14742"/>
                  <a:pt x="20899" y="14639"/>
                  <a:pt x="20918" y="14606"/>
                </a:cubicBezTo>
                <a:cubicBezTo>
                  <a:pt x="20937" y="14574"/>
                  <a:pt x="20976" y="14467"/>
                  <a:pt x="21006" y="14369"/>
                </a:cubicBezTo>
                <a:cubicBezTo>
                  <a:pt x="21035" y="14270"/>
                  <a:pt x="21070" y="14170"/>
                  <a:pt x="21082" y="14144"/>
                </a:cubicBezTo>
                <a:cubicBezTo>
                  <a:pt x="21095" y="14119"/>
                  <a:pt x="21114" y="14051"/>
                  <a:pt x="21126" y="13994"/>
                </a:cubicBezTo>
                <a:cubicBezTo>
                  <a:pt x="21138" y="13937"/>
                  <a:pt x="21159" y="13877"/>
                  <a:pt x="21172" y="13861"/>
                </a:cubicBezTo>
                <a:cubicBezTo>
                  <a:pt x="21185" y="13845"/>
                  <a:pt x="21204" y="13771"/>
                  <a:pt x="21216" y="13698"/>
                </a:cubicBezTo>
                <a:cubicBezTo>
                  <a:pt x="21228" y="13624"/>
                  <a:pt x="21258" y="13489"/>
                  <a:pt x="21283" y="13399"/>
                </a:cubicBezTo>
                <a:cubicBezTo>
                  <a:pt x="21308" y="13309"/>
                  <a:pt x="21340" y="13148"/>
                  <a:pt x="21356" y="13042"/>
                </a:cubicBezTo>
                <a:cubicBezTo>
                  <a:pt x="21372" y="12935"/>
                  <a:pt x="21397" y="12822"/>
                  <a:pt x="21411" y="12789"/>
                </a:cubicBezTo>
                <a:cubicBezTo>
                  <a:pt x="21426" y="12756"/>
                  <a:pt x="21446" y="12656"/>
                  <a:pt x="21457" y="12566"/>
                </a:cubicBezTo>
                <a:cubicBezTo>
                  <a:pt x="21468" y="12476"/>
                  <a:pt x="21487" y="12389"/>
                  <a:pt x="21497" y="12372"/>
                </a:cubicBezTo>
                <a:cubicBezTo>
                  <a:pt x="21545" y="12297"/>
                  <a:pt x="21597" y="11502"/>
                  <a:pt x="21597" y="10853"/>
                </a:cubicBezTo>
                <a:cubicBezTo>
                  <a:pt x="21597" y="9963"/>
                  <a:pt x="21507" y="9009"/>
                  <a:pt x="21367" y="8410"/>
                </a:cubicBezTo>
                <a:cubicBezTo>
                  <a:pt x="21273" y="8007"/>
                  <a:pt x="21262" y="7962"/>
                  <a:pt x="21214" y="7800"/>
                </a:cubicBezTo>
                <a:cubicBezTo>
                  <a:pt x="21188" y="7709"/>
                  <a:pt x="21153" y="7575"/>
                  <a:pt x="21136" y="7501"/>
                </a:cubicBezTo>
                <a:cubicBezTo>
                  <a:pt x="21119" y="7427"/>
                  <a:pt x="21095" y="7354"/>
                  <a:pt x="21082" y="7338"/>
                </a:cubicBezTo>
                <a:cubicBezTo>
                  <a:pt x="21070" y="7321"/>
                  <a:pt x="21048" y="7262"/>
                  <a:pt x="21036" y="7204"/>
                </a:cubicBezTo>
                <a:cubicBezTo>
                  <a:pt x="21024" y="7147"/>
                  <a:pt x="21004" y="7086"/>
                  <a:pt x="20992" y="7069"/>
                </a:cubicBezTo>
                <a:cubicBezTo>
                  <a:pt x="20980" y="7053"/>
                  <a:pt x="20945" y="6966"/>
                  <a:pt x="20914" y="6875"/>
                </a:cubicBezTo>
                <a:cubicBezTo>
                  <a:pt x="20883" y="6785"/>
                  <a:pt x="20827" y="6653"/>
                  <a:pt x="20789" y="6581"/>
                </a:cubicBezTo>
                <a:cubicBezTo>
                  <a:pt x="20752" y="6509"/>
                  <a:pt x="20722" y="6435"/>
                  <a:pt x="20722" y="6417"/>
                </a:cubicBezTo>
                <a:cubicBezTo>
                  <a:pt x="20722" y="6399"/>
                  <a:pt x="20663" y="6264"/>
                  <a:pt x="20590" y="6117"/>
                </a:cubicBezTo>
                <a:cubicBezTo>
                  <a:pt x="20518" y="5969"/>
                  <a:pt x="20430" y="5787"/>
                  <a:pt x="20395" y="5714"/>
                </a:cubicBezTo>
                <a:cubicBezTo>
                  <a:pt x="20326" y="5565"/>
                  <a:pt x="20231" y="5397"/>
                  <a:pt x="19957" y="4934"/>
                </a:cubicBezTo>
                <a:cubicBezTo>
                  <a:pt x="19831" y="4721"/>
                  <a:pt x="19660" y="4459"/>
                  <a:pt x="19637" y="4446"/>
                </a:cubicBezTo>
                <a:cubicBezTo>
                  <a:pt x="19622" y="4436"/>
                  <a:pt x="19575" y="4373"/>
                  <a:pt x="19532" y="4305"/>
                </a:cubicBezTo>
                <a:cubicBezTo>
                  <a:pt x="19365" y="4041"/>
                  <a:pt x="18960" y="3583"/>
                  <a:pt x="18449" y="3078"/>
                </a:cubicBezTo>
                <a:cubicBezTo>
                  <a:pt x="17828" y="2465"/>
                  <a:pt x="17561" y="2248"/>
                  <a:pt x="16868" y="1793"/>
                </a:cubicBezTo>
                <a:cubicBezTo>
                  <a:pt x="16704" y="1685"/>
                  <a:pt x="16532" y="1571"/>
                  <a:pt x="16488" y="1540"/>
                </a:cubicBezTo>
                <a:cubicBezTo>
                  <a:pt x="16443" y="1510"/>
                  <a:pt x="16399" y="1485"/>
                  <a:pt x="16388" y="1485"/>
                </a:cubicBezTo>
                <a:cubicBezTo>
                  <a:pt x="16378" y="1485"/>
                  <a:pt x="16332" y="1458"/>
                  <a:pt x="16287" y="1426"/>
                </a:cubicBezTo>
                <a:cubicBezTo>
                  <a:pt x="16190" y="1358"/>
                  <a:pt x="15255" y="889"/>
                  <a:pt x="15217" y="890"/>
                </a:cubicBezTo>
                <a:cubicBezTo>
                  <a:pt x="15203" y="890"/>
                  <a:pt x="15123" y="857"/>
                  <a:pt x="15041" y="818"/>
                </a:cubicBezTo>
                <a:cubicBezTo>
                  <a:pt x="14959" y="778"/>
                  <a:pt x="14830" y="722"/>
                  <a:pt x="14756" y="694"/>
                </a:cubicBezTo>
                <a:cubicBezTo>
                  <a:pt x="14682" y="666"/>
                  <a:pt x="14599" y="635"/>
                  <a:pt x="14574" y="622"/>
                </a:cubicBezTo>
                <a:cubicBezTo>
                  <a:pt x="14549" y="609"/>
                  <a:pt x="14482" y="588"/>
                  <a:pt x="14425" y="576"/>
                </a:cubicBezTo>
                <a:cubicBezTo>
                  <a:pt x="14368" y="564"/>
                  <a:pt x="14307" y="544"/>
                  <a:pt x="14291" y="533"/>
                </a:cubicBezTo>
                <a:cubicBezTo>
                  <a:pt x="14274" y="521"/>
                  <a:pt x="14174" y="488"/>
                  <a:pt x="14067" y="458"/>
                </a:cubicBezTo>
                <a:cubicBezTo>
                  <a:pt x="13960" y="429"/>
                  <a:pt x="13821" y="386"/>
                  <a:pt x="13759" y="363"/>
                </a:cubicBezTo>
                <a:cubicBezTo>
                  <a:pt x="13697" y="341"/>
                  <a:pt x="13613" y="323"/>
                  <a:pt x="13573" y="323"/>
                </a:cubicBezTo>
                <a:cubicBezTo>
                  <a:pt x="13533" y="323"/>
                  <a:pt x="13493" y="312"/>
                  <a:pt x="13483" y="297"/>
                </a:cubicBezTo>
                <a:cubicBezTo>
                  <a:pt x="13474" y="282"/>
                  <a:pt x="13382" y="259"/>
                  <a:pt x="13279" y="247"/>
                </a:cubicBezTo>
                <a:cubicBezTo>
                  <a:pt x="13175" y="236"/>
                  <a:pt x="13079" y="216"/>
                  <a:pt x="13062" y="204"/>
                </a:cubicBezTo>
                <a:cubicBezTo>
                  <a:pt x="13046" y="191"/>
                  <a:pt x="12931" y="165"/>
                  <a:pt x="12808" y="147"/>
                </a:cubicBezTo>
                <a:cubicBezTo>
                  <a:pt x="12684" y="128"/>
                  <a:pt x="12508" y="100"/>
                  <a:pt x="12417" y="84"/>
                </a:cubicBezTo>
                <a:cubicBezTo>
                  <a:pt x="12327" y="68"/>
                  <a:pt x="12139" y="42"/>
                  <a:pt x="11998" y="27"/>
                </a:cubicBezTo>
                <a:cubicBezTo>
                  <a:pt x="11831" y="9"/>
                  <a:pt x="11335" y="0"/>
                  <a:pt x="10841" y="0"/>
                </a:cubicBezTo>
                <a:close/>
              </a:path>
            </a:pathLst>
          </a:custGeom>
          <a:ln w="12700">
            <a:miter lim="400000"/>
          </a:ln>
        </p:spPr>
      </p:pic>
      <p:pic>
        <p:nvPicPr>
          <p:cNvPr id="11" name="Picture 10">
            <a:extLst>
              <a:ext uri="{FF2B5EF4-FFF2-40B4-BE49-F238E27FC236}">
                <a16:creationId xmlns:a16="http://schemas.microsoft.com/office/drawing/2014/main" id="{55FA273E-0A15-0A54-F375-6D0B93006994}"/>
              </a:ext>
            </a:extLst>
          </p:cNvPr>
          <p:cNvPicPr>
            <a:picLocks noChangeAspect="1"/>
          </p:cNvPicPr>
          <p:nvPr/>
        </p:nvPicPr>
        <p:blipFill rotWithShape="1">
          <a:blip r:embed="rId3"/>
          <a:srcRect l="48525" r="-1284"/>
          <a:stretch/>
        </p:blipFill>
        <p:spPr>
          <a:xfrm>
            <a:off x="5573276" y="2251743"/>
            <a:ext cx="1301765" cy="2486149"/>
          </a:xfrm>
          <a:prstGeom prst="rect">
            <a:avLst/>
          </a:prstGeom>
        </p:spPr>
      </p:pic>
      <p:sp>
        <p:nvSpPr>
          <p:cNvPr id="12" name="Real">
            <a:extLst>
              <a:ext uri="{FF2B5EF4-FFF2-40B4-BE49-F238E27FC236}">
                <a16:creationId xmlns:a16="http://schemas.microsoft.com/office/drawing/2014/main" id="{353BA235-71AD-376D-CE19-91D4589E766F}"/>
              </a:ext>
            </a:extLst>
          </p:cNvPr>
          <p:cNvSpPr txBox="1"/>
          <p:nvPr/>
        </p:nvSpPr>
        <p:spPr>
          <a:xfrm>
            <a:off x="4873246" y="3412398"/>
            <a:ext cx="527325" cy="265457"/>
          </a:xfrm>
          <a:prstGeom prst="rect">
            <a:avLst/>
          </a:prstGeom>
          <a:ln w="12700">
            <a:miter lim="400000"/>
          </a:ln>
          <a:effectLst>
            <a:outerShdw blurRad="127000" dist="76200" dir="2700000" rotWithShape="0">
              <a:srgbClr val="000000">
                <a:alpha val="73858"/>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b="1" spc="360">
                <a:latin typeface="Helvetica"/>
                <a:ea typeface="Helvetica"/>
                <a:cs typeface="Helvetica"/>
                <a:sym typeface="Helvetica"/>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350" kern="0" spc="203">
                <a:solidFill>
                  <a:srgbClr val="FFFFFF"/>
                </a:solidFill>
              </a:rPr>
              <a:t>Real</a:t>
            </a:r>
          </a:p>
        </p:txBody>
      </p:sp>
      <p:sp>
        <p:nvSpPr>
          <p:cNvPr id="13" name="Digital">
            <a:extLst>
              <a:ext uri="{FF2B5EF4-FFF2-40B4-BE49-F238E27FC236}">
                <a16:creationId xmlns:a16="http://schemas.microsoft.com/office/drawing/2014/main" id="{7AED224C-1C14-EB7C-CD37-C2A67A072196}"/>
              </a:ext>
            </a:extLst>
          </p:cNvPr>
          <p:cNvSpPr txBox="1"/>
          <p:nvPr/>
        </p:nvSpPr>
        <p:spPr>
          <a:xfrm>
            <a:off x="5737367" y="3412398"/>
            <a:ext cx="768928" cy="265457"/>
          </a:xfrm>
          <a:prstGeom prst="rect">
            <a:avLst/>
          </a:prstGeom>
          <a:ln w="12700">
            <a:miter lim="400000"/>
          </a:ln>
          <a:effectLst>
            <a:outerShdw blurRad="127000" dist="76200" dir="2700000" rotWithShape="0">
              <a:srgbClr val="000000">
                <a:alpha val="73858"/>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b="1" spc="360">
                <a:latin typeface="Helvetica"/>
                <a:ea typeface="Helvetica"/>
                <a:cs typeface="Helvetica"/>
                <a:sym typeface="Helvetica"/>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350" kern="0" spc="203">
                <a:solidFill>
                  <a:srgbClr val="FFFFFF"/>
                </a:solidFill>
              </a:rPr>
              <a:t>Digital</a:t>
            </a:r>
          </a:p>
        </p:txBody>
      </p:sp>
      <p:sp>
        <p:nvSpPr>
          <p:cNvPr id="14" name="Actions">
            <a:extLst>
              <a:ext uri="{FF2B5EF4-FFF2-40B4-BE49-F238E27FC236}">
                <a16:creationId xmlns:a16="http://schemas.microsoft.com/office/drawing/2014/main" id="{1E6D8585-B032-17E9-1FBA-EA0722CD790F}"/>
              </a:ext>
            </a:extLst>
          </p:cNvPr>
          <p:cNvSpPr txBox="1"/>
          <p:nvPr/>
        </p:nvSpPr>
        <p:spPr>
          <a:xfrm>
            <a:off x="3504514" y="4851984"/>
            <a:ext cx="662234"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Actions</a:t>
            </a:r>
          </a:p>
        </p:txBody>
      </p:sp>
      <p:sp>
        <p:nvSpPr>
          <p:cNvPr id="15" name="Decisions">
            <a:extLst>
              <a:ext uri="{FF2B5EF4-FFF2-40B4-BE49-F238E27FC236}">
                <a16:creationId xmlns:a16="http://schemas.microsoft.com/office/drawing/2014/main" id="{ACC0BD7F-81A6-DA9D-C898-5A8AEB356BA5}"/>
              </a:ext>
            </a:extLst>
          </p:cNvPr>
          <p:cNvSpPr txBox="1"/>
          <p:nvPr/>
        </p:nvSpPr>
        <p:spPr>
          <a:xfrm>
            <a:off x="5227584" y="5658298"/>
            <a:ext cx="829458"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Decisions</a:t>
            </a:r>
          </a:p>
        </p:txBody>
      </p:sp>
      <p:sp>
        <p:nvSpPr>
          <p:cNvPr id="16" name="Results">
            <a:extLst>
              <a:ext uri="{FF2B5EF4-FFF2-40B4-BE49-F238E27FC236}">
                <a16:creationId xmlns:a16="http://schemas.microsoft.com/office/drawing/2014/main" id="{3B74DB2B-F608-E05B-53F9-C960C7EA5588}"/>
              </a:ext>
            </a:extLst>
          </p:cNvPr>
          <p:cNvSpPr txBox="1"/>
          <p:nvPr/>
        </p:nvSpPr>
        <p:spPr>
          <a:xfrm>
            <a:off x="2886764" y="3517806"/>
            <a:ext cx="642997"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Results</a:t>
            </a:r>
          </a:p>
        </p:txBody>
      </p:sp>
      <p:sp>
        <p:nvSpPr>
          <p:cNvPr id="17" name="Data">
            <a:extLst>
              <a:ext uri="{FF2B5EF4-FFF2-40B4-BE49-F238E27FC236}">
                <a16:creationId xmlns:a16="http://schemas.microsoft.com/office/drawing/2014/main" id="{F7326070-27A2-9684-DC7F-842D9DE415D1}"/>
              </a:ext>
            </a:extLst>
          </p:cNvPr>
          <p:cNvSpPr txBox="1"/>
          <p:nvPr/>
        </p:nvSpPr>
        <p:spPr>
          <a:xfrm>
            <a:off x="6037465" y="1458481"/>
            <a:ext cx="417807"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Data</a:t>
            </a:r>
          </a:p>
        </p:txBody>
      </p:sp>
      <p:sp>
        <p:nvSpPr>
          <p:cNvPr id="18" name="Observations">
            <a:extLst>
              <a:ext uri="{FF2B5EF4-FFF2-40B4-BE49-F238E27FC236}">
                <a16:creationId xmlns:a16="http://schemas.microsoft.com/office/drawing/2014/main" id="{7AF5AE27-56C6-D926-B3F4-CAA63FAAA380}"/>
              </a:ext>
            </a:extLst>
          </p:cNvPr>
          <p:cNvSpPr txBox="1"/>
          <p:nvPr/>
        </p:nvSpPr>
        <p:spPr>
          <a:xfrm>
            <a:off x="2749099" y="2001744"/>
            <a:ext cx="1652012"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Observations</a:t>
            </a:r>
          </a:p>
        </p:txBody>
      </p:sp>
      <p:sp>
        <p:nvSpPr>
          <p:cNvPr id="19" name="Models">
            <a:extLst>
              <a:ext uri="{FF2B5EF4-FFF2-40B4-BE49-F238E27FC236}">
                <a16:creationId xmlns:a16="http://schemas.microsoft.com/office/drawing/2014/main" id="{E1134CE8-EA3E-C20B-75DD-2F9D375DC053}"/>
              </a:ext>
            </a:extLst>
          </p:cNvPr>
          <p:cNvSpPr txBox="1"/>
          <p:nvPr/>
        </p:nvSpPr>
        <p:spPr>
          <a:xfrm>
            <a:off x="6679643" y="2178036"/>
            <a:ext cx="1652011"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Models</a:t>
            </a:r>
          </a:p>
        </p:txBody>
      </p:sp>
      <p:sp>
        <p:nvSpPr>
          <p:cNvPr id="20" name="Visualizations">
            <a:extLst>
              <a:ext uri="{FF2B5EF4-FFF2-40B4-BE49-F238E27FC236}">
                <a16:creationId xmlns:a16="http://schemas.microsoft.com/office/drawing/2014/main" id="{3B372F22-BEB4-0969-4394-BC7959DD18F7}"/>
              </a:ext>
            </a:extLst>
          </p:cNvPr>
          <p:cNvSpPr txBox="1"/>
          <p:nvPr/>
        </p:nvSpPr>
        <p:spPr>
          <a:xfrm>
            <a:off x="7398076" y="3810782"/>
            <a:ext cx="1167371"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Visualizations</a:t>
            </a:r>
          </a:p>
        </p:txBody>
      </p:sp>
      <p:sp>
        <p:nvSpPr>
          <p:cNvPr id="21" name="Knowledge">
            <a:extLst>
              <a:ext uri="{FF2B5EF4-FFF2-40B4-BE49-F238E27FC236}">
                <a16:creationId xmlns:a16="http://schemas.microsoft.com/office/drawing/2014/main" id="{C3C384F9-8F41-90CD-3A54-745985737F8C}"/>
              </a:ext>
            </a:extLst>
          </p:cNvPr>
          <p:cNvSpPr txBox="1"/>
          <p:nvPr/>
        </p:nvSpPr>
        <p:spPr>
          <a:xfrm>
            <a:off x="6588076" y="5213951"/>
            <a:ext cx="1803413" cy="213585"/>
          </a:xfrm>
          <a:prstGeom prst="rect">
            <a:avLst/>
          </a:prstGeom>
          <a:ln w="12700">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8575" tIns="28575" rIns="28575" bIns="28575" anchor="ctr">
            <a:spAutoFit/>
          </a:bodyPr>
          <a:lstStyle>
            <a:lvl1pPr defTabSz="4318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spc="270">
                <a:latin typeface="Gill Sans Light"/>
                <a:ea typeface="Gill Sans Light"/>
                <a:cs typeface="Gill Sans Light"/>
                <a:sym typeface="Gill Sans Light"/>
              </a:defRPr>
            </a:lvl1pPr>
          </a:lstStyle>
          <a:p>
            <a:pPr algn="ctr" defTabSz="242888" hangingPunct="0">
              <a:tabLst>
                <a:tab pos="200025" algn="l"/>
                <a:tab pos="400050" algn="l"/>
                <a:tab pos="600075" algn="l"/>
                <a:tab pos="800100" algn="l"/>
                <a:tab pos="1000125" algn="l"/>
                <a:tab pos="1200150" algn="l"/>
                <a:tab pos="1400175" algn="l"/>
                <a:tab pos="1600200" algn="l"/>
                <a:tab pos="1800225" algn="l"/>
                <a:tab pos="2000250" algn="l"/>
                <a:tab pos="2200275" algn="l"/>
                <a:tab pos="2400300" algn="l"/>
              </a:tabLst>
              <a:defRPr/>
            </a:pPr>
            <a:r>
              <a:rPr sz="1013" b="1" kern="0" spc="152" dirty="0">
                <a:solidFill>
                  <a:srgbClr val="1E2644"/>
                </a:solidFill>
                <a:latin typeface="Aptos" panose="020B0004020202020204" pitchFamily="34" charset="0"/>
              </a:rPr>
              <a:t>Knowledge</a:t>
            </a:r>
          </a:p>
        </p:txBody>
      </p:sp>
      <p:pic>
        <p:nvPicPr>
          <p:cNvPr id="22" name="66236.png" descr="66236.png">
            <a:extLst>
              <a:ext uri="{FF2B5EF4-FFF2-40B4-BE49-F238E27FC236}">
                <a16:creationId xmlns:a16="http://schemas.microsoft.com/office/drawing/2014/main" id="{441555B2-DD42-87BC-7D52-E30E3465E726}"/>
              </a:ext>
            </a:extLst>
          </p:cNvPr>
          <p:cNvPicPr>
            <a:picLocks noChangeAspect="1"/>
          </p:cNvPicPr>
          <p:nvPr/>
        </p:nvPicPr>
        <p:blipFill>
          <a:blip r:embed="rId4">
            <a:duotone>
              <a:prstClr val="black"/>
              <a:srgbClr val="1E2644">
                <a:tint val="45000"/>
                <a:satMod val="400000"/>
              </a:srgbClr>
            </a:duotone>
          </a:blip>
          <a:stretch>
            <a:fillRect/>
          </a:stretch>
        </p:blipFill>
        <p:spPr>
          <a:xfrm>
            <a:off x="5353512" y="5090647"/>
            <a:ext cx="545694" cy="545695"/>
          </a:xfrm>
          <a:prstGeom prst="rect">
            <a:avLst/>
          </a:prstGeom>
          <a:ln w="12700">
            <a:noFill/>
            <a:miter lim="400000"/>
          </a:ln>
          <a:effectLst/>
        </p:spPr>
      </p:pic>
      <p:pic>
        <p:nvPicPr>
          <p:cNvPr id="23" name="4431830.png" descr="4431830.png">
            <a:extLst>
              <a:ext uri="{FF2B5EF4-FFF2-40B4-BE49-F238E27FC236}">
                <a16:creationId xmlns:a16="http://schemas.microsoft.com/office/drawing/2014/main" id="{D89750A8-AFD4-DEC8-C856-66D017EAA195}"/>
              </a:ext>
            </a:extLst>
          </p:cNvPr>
          <p:cNvPicPr>
            <a:picLocks noChangeAspect="1"/>
          </p:cNvPicPr>
          <p:nvPr/>
        </p:nvPicPr>
        <p:blipFill>
          <a:blip r:embed="rId5">
            <a:duotone>
              <a:prstClr val="black"/>
              <a:srgbClr val="1E2644">
                <a:tint val="45000"/>
                <a:satMod val="400000"/>
              </a:srgbClr>
            </a:duotone>
          </a:blip>
          <a:stretch>
            <a:fillRect/>
          </a:stretch>
        </p:blipFill>
        <p:spPr>
          <a:xfrm>
            <a:off x="6594368" y="4678040"/>
            <a:ext cx="545694" cy="545695"/>
          </a:xfrm>
          <a:prstGeom prst="rect">
            <a:avLst/>
          </a:prstGeom>
          <a:ln w="12700">
            <a:noFill/>
            <a:miter lim="400000"/>
          </a:ln>
          <a:effectLst/>
        </p:spPr>
      </p:pic>
      <p:pic>
        <p:nvPicPr>
          <p:cNvPr id="24" name="1677685-200.png" descr="1677685-200.png">
            <a:extLst>
              <a:ext uri="{FF2B5EF4-FFF2-40B4-BE49-F238E27FC236}">
                <a16:creationId xmlns:a16="http://schemas.microsoft.com/office/drawing/2014/main" id="{1E8913E3-D44C-BF60-F9E9-4C6421C587A8}"/>
              </a:ext>
            </a:extLst>
          </p:cNvPr>
          <p:cNvPicPr>
            <a:picLocks noChangeAspect="1"/>
          </p:cNvPicPr>
          <p:nvPr/>
        </p:nvPicPr>
        <p:blipFill>
          <a:blip r:embed="rId6">
            <a:duotone>
              <a:prstClr val="black"/>
              <a:srgbClr val="1E2644">
                <a:tint val="45000"/>
                <a:satMod val="400000"/>
              </a:srgbClr>
            </a:duotone>
          </a:blip>
          <a:stretch>
            <a:fillRect/>
          </a:stretch>
        </p:blipFill>
        <p:spPr>
          <a:xfrm>
            <a:off x="7138538" y="3304563"/>
            <a:ext cx="500829" cy="500829"/>
          </a:xfrm>
          <a:prstGeom prst="rect">
            <a:avLst/>
          </a:prstGeom>
          <a:ln w="12700">
            <a:noFill/>
            <a:miter lim="400000"/>
          </a:ln>
          <a:effectLst/>
        </p:spPr>
      </p:pic>
      <p:pic>
        <p:nvPicPr>
          <p:cNvPr id="25" name="2103533.png" descr="2103533.png">
            <a:extLst>
              <a:ext uri="{FF2B5EF4-FFF2-40B4-BE49-F238E27FC236}">
                <a16:creationId xmlns:a16="http://schemas.microsoft.com/office/drawing/2014/main" id="{43A465C2-7FF6-CE13-173D-6316C808EDE7}"/>
              </a:ext>
            </a:extLst>
          </p:cNvPr>
          <p:cNvPicPr>
            <a:picLocks noChangeAspect="1"/>
          </p:cNvPicPr>
          <p:nvPr/>
        </p:nvPicPr>
        <p:blipFill>
          <a:blip r:embed="rId7">
            <a:duotone>
              <a:prstClr val="black"/>
              <a:srgbClr val="1E2644">
                <a:tint val="45000"/>
                <a:satMod val="400000"/>
              </a:srgbClr>
            </a:duotone>
          </a:blip>
          <a:stretch>
            <a:fillRect/>
          </a:stretch>
        </p:blipFill>
        <p:spPr>
          <a:xfrm>
            <a:off x="5353513" y="1505450"/>
            <a:ext cx="556400" cy="556400"/>
          </a:xfrm>
          <a:prstGeom prst="rect">
            <a:avLst/>
          </a:prstGeom>
          <a:ln w="12700">
            <a:noFill/>
            <a:miter lim="400000"/>
          </a:ln>
          <a:effectLst/>
        </p:spPr>
      </p:pic>
      <p:pic>
        <p:nvPicPr>
          <p:cNvPr id="26" name="1912175.png" descr="1912175.png">
            <a:extLst>
              <a:ext uri="{FF2B5EF4-FFF2-40B4-BE49-F238E27FC236}">
                <a16:creationId xmlns:a16="http://schemas.microsoft.com/office/drawing/2014/main" id="{C6467619-3DF1-9F66-F09E-92008A840071}"/>
              </a:ext>
            </a:extLst>
          </p:cNvPr>
          <p:cNvPicPr>
            <a:picLocks noChangeAspect="1"/>
          </p:cNvPicPr>
          <p:nvPr/>
        </p:nvPicPr>
        <p:blipFill>
          <a:blip r:embed="rId8">
            <a:duotone>
              <a:prstClr val="black"/>
              <a:srgbClr val="1E2644">
                <a:tint val="45000"/>
                <a:satMod val="400000"/>
              </a:srgbClr>
            </a:duotone>
          </a:blip>
          <a:stretch>
            <a:fillRect/>
          </a:stretch>
        </p:blipFill>
        <p:spPr>
          <a:xfrm>
            <a:off x="4047445" y="1778859"/>
            <a:ext cx="601751" cy="601751"/>
          </a:xfrm>
          <a:prstGeom prst="rect">
            <a:avLst/>
          </a:prstGeom>
          <a:ln w="12700">
            <a:noFill/>
            <a:miter lim="400000"/>
          </a:ln>
          <a:effectLst/>
        </p:spPr>
      </p:pic>
      <p:pic>
        <p:nvPicPr>
          <p:cNvPr id="27" name="992885.png" descr="992885.png">
            <a:extLst>
              <a:ext uri="{FF2B5EF4-FFF2-40B4-BE49-F238E27FC236}">
                <a16:creationId xmlns:a16="http://schemas.microsoft.com/office/drawing/2014/main" id="{7086F487-9CC0-56A6-D65D-41C242AF3368}"/>
              </a:ext>
            </a:extLst>
          </p:cNvPr>
          <p:cNvPicPr>
            <a:picLocks noChangeAspect="1"/>
          </p:cNvPicPr>
          <p:nvPr/>
        </p:nvPicPr>
        <p:blipFill>
          <a:blip r:embed="rId9">
            <a:duotone>
              <a:prstClr val="black"/>
              <a:srgbClr val="1E2644">
                <a:tint val="45000"/>
                <a:satMod val="400000"/>
              </a:srgbClr>
            </a:duotone>
          </a:blip>
          <a:stretch>
            <a:fillRect/>
          </a:stretch>
        </p:blipFill>
        <p:spPr>
          <a:xfrm>
            <a:off x="3544611" y="3307131"/>
            <a:ext cx="500829" cy="500829"/>
          </a:xfrm>
          <a:prstGeom prst="rect">
            <a:avLst/>
          </a:prstGeom>
          <a:ln w="12700">
            <a:noFill/>
            <a:miter lim="400000"/>
          </a:ln>
          <a:effectLst/>
        </p:spPr>
      </p:pic>
      <p:pic>
        <p:nvPicPr>
          <p:cNvPr id="28" name="3898664.png" descr="3898664.png">
            <a:extLst>
              <a:ext uri="{FF2B5EF4-FFF2-40B4-BE49-F238E27FC236}">
                <a16:creationId xmlns:a16="http://schemas.microsoft.com/office/drawing/2014/main" id="{CF9017AC-C488-E6BD-C516-CAF18AC97483}"/>
              </a:ext>
            </a:extLst>
          </p:cNvPr>
          <p:cNvPicPr>
            <a:picLocks noChangeAspect="1"/>
          </p:cNvPicPr>
          <p:nvPr/>
        </p:nvPicPr>
        <p:blipFill>
          <a:blip r:embed="rId10">
            <a:duotone>
              <a:prstClr val="black"/>
              <a:srgbClr val="1E2644">
                <a:tint val="45000"/>
                <a:satMod val="400000"/>
              </a:srgbClr>
            </a:duotone>
          </a:blip>
          <a:stretch>
            <a:fillRect/>
          </a:stretch>
        </p:blipFill>
        <p:spPr>
          <a:xfrm>
            <a:off x="4083530" y="4615132"/>
            <a:ext cx="513627" cy="513627"/>
          </a:xfrm>
          <a:prstGeom prst="rect">
            <a:avLst/>
          </a:prstGeom>
          <a:ln w="12700">
            <a:noFill/>
            <a:miter lim="400000"/>
          </a:ln>
          <a:effectLst/>
        </p:spPr>
      </p:pic>
      <p:pic>
        <p:nvPicPr>
          <p:cNvPr id="29" name="3d-modeling-icon.png" descr="3d-modeling-icon.png">
            <a:extLst>
              <a:ext uri="{FF2B5EF4-FFF2-40B4-BE49-F238E27FC236}">
                <a16:creationId xmlns:a16="http://schemas.microsoft.com/office/drawing/2014/main" id="{BEB0E474-176C-462D-C5FE-8105F91525A9}"/>
              </a:ext>
            </a:extLst>
          </p:cNvPr>
          <p:cNvPicPr>
            <a:picLocks noChangeAspect="1"/>
          </p:cNvPicPr>
          <p:nvPr/>
        </p:nvPicPr>
        <p:blipFill>
          <a:blip r:embed="rId11">
            <a:duotone>
              <a:prstClr val="black"/>
              <a:srgbClr val="1E2644">
                <a:tint val="45000"/>
                <a:satMod val="400000"/>
              </a:srgbClr>
            </a:duotone>
          </a:blip>
          <a:stretch>
            <a:fillRect/>
          </a:stretch>
        </p:blipFill>
        <p:spPr>
          <a:xfrm>
            <a:off x="6677231" y="1984209"/>
            <a:ext cx="477483" cy="545695"/>
          </a:xfrm>
          <a:prstGeom prst="rect">
            <a:avLst/>
          </a:prstGeom>
          <a:ln w="12700">
            <a:noFill/>
            <a:miter lim="400000"/>
          </a:ln>
          <a:effectLst/>
        </p:spPr>
      </p:pic>
      <p:sp>
        <p:nvSpPr>
          <p:cNvPr id="30" name="Line">
            <a:extLst>
              <a:ext uri="{FF2B5EF4-FFF2-40B4-BE49-F238E27FC236}">
                <a16:creationId xmlns:a16="http://schemas.microsoft.com/office/drawing/2014/main" id="{66EFC6C4-C4A1-AEBF-A252-1606A7945CB5}"/>
              </a:ext>
            </a:extLst>
          </p:cNvPr>
          <p:cNvSpPr/>
          <p:nvPr/>
        </p:nvSpPr>
        <p:spPr>
          <a:xfrm>
            <a:off x="4652848" y="1728712"/>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1" name="Line">
            <a:extLst>
              <a:ext uri="{FF2B5EF4-FFF2-40B4-BE49-F238E27FC236}">
                <a16:creationId xmlns:a16="http://schemas.microsoft.com/office/drawing/2014/main" id="{855D6C81-B071-2DD7-FFE3-07208EAE5620}"/>
              </a:ext>
            </a:extLst>
          </p:cNvPr>
          <p:cNvSpPr/>
          <p:nvPr/>
        </p:nvSpPr>
        <p:spPr>
          <a:xfrm rot="2739814">
            <a:off x="6031712" y="1746765"/>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2" name="Line">
            <a:extLst>
              <a:ext uri="{FF2B5EF4-FFF2-40B4-BE49-F238E27FC236}">
                <a16:creationId xmlns:a16="http://schemas.microsoft.com/office/drawing/2014/main" id="{B51A1635-B905-950F-FAE7-2B226D419AFD}"/>
              </a:ext>
            </a:extLst>
          </p:cNvPr>
          <p:cNvSpPr/>
          <p:nvPr/>
        </p:nvSpPr>
        <p:spPr>
          <a:xfrm rot="5379814">
            <a:off x="6907002" y="2747949"/>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3" name="Line">
            <a:extLst>
              <a:ext uri="{FF2B5EF4-FFF2-40B4-BE49-F238E27FC236}">
                <a16:creationId xmlns:a16="http://schemas.microsoft.com/office/drawing/2014/main" id="{3EBF3DA5-14F9-3A35-869D-CA6644746CFD}"/>
              </a:ext>
            </a:extLst>
          </p:cNvPr>
          <p:cNvSpPr/>
          <p:nvPr/>
        </p:nvSpPr>
        <p:spPr>
          <a:xfrm rot="8006962">
            <a:off x="6917638" y="4217438"/>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4" name="Line">
            <a:extLst>
              <a:ext uri="{FF2B5EF4-FFF2-40B4-BE49-F238E27FC236}">
                <a16:creationId xmlns:a16="http://schemas.microsoft.com/office/drawing/2014/main" id="{B44F7A3B-B093-A6ED-EB1A-1FA46DDC9B35}"/>
              </a:ext>
            </a:extLst>
          </p:cNvPr>
          <p:cNvSpPr/>
          <p:nvPr/>
        </p:nvSpPr>
        <p:spPr>
          <a:xfrm rot="10979804">
            <a:off x="5992807" y="5187398"/>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5" name="Line">
            <a:extLst>
              <a:ext uri="{FF2B5EF4-FFF2-40B4-BE49-F238E27FC236}">
                <a16:creationId xmlns:a16="http://schemas.microsoft.com/office/drawing/2014/main" id="{CCC0D168-1476-D672-997E-B05D282FD133}"/>
              </a:ext>
            </a:extLst>
          </p:cNvPr>
          <p:cNvSpPr/>
          <p:nvPr/>
        </p:nvSpPr>
        <p:spPr>
          <a:xfrm rot="13506991">
            <a:off x="4598576" y="5139909"/>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6" name="Line">
            <a:extLst>
              <a:ext uri="{FF2B5EF4-FFF2-40B4-BE49-F238E27FC236}">
                <a16:creationId xmlns:a16="http://schemas.microsoft.com/office/drawing/2014/main" id="{38F4B950-8B3A-C040-2FF3-D64BB215D609}"/>
              </a:ext>
            </a:extLst>
          </p:cNvPr>
          <p:cNvSpPr/>
          <p:nvPr/>
        </p:nvSpPr>
        <p:spPr>
          <a:xfrm rot="16197296">
            <a:off x="3680380" y="4181525"/>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7" name="Line">
            <a:extLst>
              <a:ext uri="{FF2B5EF4-FFF2-40B4-BE49-F238E27FC236}">
                <a16:creationId xmlns:a16="http://schemas.microsoft.com/office/drawing/2014/main" id="{045C7FB8-C0C3-2633-87D4-0E996B02D72F}"/>
              </a:ext>
            </a:extLst>
          </p:cNvPr>
          <p:cNvSpPr/>
          <p:nvPr/>
        </p:nvSpPr>
        <p:spPr>
          <a:xfrm rot="18886066">
            <a:off x="3651166" y="2615511"/>
            <a:ext cx="632300" cy="2652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3316" y="15807"/>
                  <a:pt x="6918" y="11007"/>
                  <a:pt x="10725" y="7305"/>
                </a:cubicBezTo>
                <a:cubicBezTo>
                  <a:pt x="14223" y="3903"/>
                  <a:pt x="17871" y="1453"/>
                  <a:pt x="21600" y="0"/>
                </a:cubicBezTo>
              </a:path>
            </a:pathLst>
          </a:custGeom>
          <a:ln w="63500">
            <a:solidFill>
              <a:srgbClr val="81C5DF"/>
            </a:solidFill>
            <a:miter lim="400000"/>
            <a:tailEnd type="triangle"/>
          </a:ln>
        </p:spPr>
        <p:txBody>
          <a:bodyPr lIns="28575" tIns="28575" rIns="28575" bIns="28575" anchor="ctr"/>
          <a:lstStyle/>
          <a:p>
            <a:pPr algn="ctr" defTabSz="307181" hangingPunct="0">
              <a:defRPr sz="2600">
                <a:effectLst>
                  <a:outerShdw blurRad="38100" dist="12700" dir="5400000" rotWithShape="0">
                    <a:srgbClr val="000000">
                      <a:alpha val="50000"/>
                    </a:srgbClr>
                  </a:outerShdw>
                </a:effectLst>
              </a:defRPr>
            </a:pPr>
            <a:endParaRPr sz="1463"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38" name="TextBox 37">
            <a:extLst>
              <a:ext uri="{FF2B5EF4-FFF2-40B4-BE49-F238E27FC236}">
                <a16:creationId xmlns:a16="http://schemas.microsoft.com/office/drawing/2014/main" id="{291AF0D3-EDD5-A306-7951-9C2CA9DC5152}"/>
              </a:ext>
            </a:extLst>
          </p:cNvPr>
          <p:cNvSpPr txBox="1"/>
          <p:nvPr/>
        </p:nvSpPr>
        <p:spPr>
          <a:xfrm>
            <a:off x="2528580" y="401795"/>
            <a:ext cx="6417573" cy="707886"/>
          </a:xfrm>
          <a:prstGeom prst="rect">
            <a:avLst/>
          </a:prstGeom>
          <a:noFill/>
        </p:spPr>
        <p:txBody>
          <a:bodyPr wrap="square" rtlCol="0">
            <a:spAutoFit/>
          </a:bodyPr>
          <a:lstStyle/>
          <a:p>
            <a:pPr algn="ctr"/>
            <a:r>
              <a:rPr lang="en-US" sz="2000" b="1" dirty="0">
                <a:solidFill>
                  <a:srgbClr val="F0822B"/>
                </a:solidFill>
                <a:latin typeface="Aptos" panose="020B0004020202020204" pitchFamily="34" charset="0"/>
              </a:rPr>
              <a:t>The Ocean Observing Value Chain informs </a:t>
            </a:r>
            <a:br>
              <a:rPr lang="en-US" sz="2000" b="1" dirty="0">
                <a:solidFill>
                  <a:srgbClr val="F0822B"/>
                </a:solidFill>
                <a:latin typeface="Aptos" panose="020B0004020202020204" pitchFamily="34" charset="0"/>
              </a:rPr>
            </a:br>
            <a:r>
              <a:rPr lang="en-US" sz="2000" b="1" dirty="0">
                <a:solidFill>
                  <a:srgbClr val="F0822B"/>
                </a:solidFill>
                <a:latin typeface="Aptos" panose="020B0004020202020204" pitchFamily="34" charset="0"/>
              </a:rPr>
              <a:t>Decision Making</a:t>
            </a:r>
            <a:endParaRPr lang="en-GB" sz="2000" b="1" dirty="0">
              <a:solidFill>
                <a:srgbClr val="F0822B"/>
              </a:solidFill>
              <a:latin typeface="Aptos" panose="020B0004020202020204" pitchFamily="34" charset="0"/>
            </a:endParaRPr>
          </a:p>
        </p:txBody>
      </p:sp>
      <p:sp>
        <p:nvSpPr>
          <p:cNvPr id="39" name="TextBox 38">
            <a:extLst>
              <a:ext uri="{FF2B5EF4-FFF2-40B4-BE49-F238E27FC236}">
                <a16:creationId xmlns:a16="http://schemas.microsoft.com/office/drawing/2014/main" id="{20D6423C-2BEC-9D09-D18F-4C9C036CBAAC}"/>
              </a:ext>
            </a:extLst>
          </p:cNvPr>
          <p:cNvSpPr txBox="1"/>
          <p:nvPr/>
        </p:nvSpPr>
        <p:spPr>
          <a:xfrm>
            <a:off x="4111400" y="6213264"/>
            <a:ext cx="6555104" cy="400110"/>
          </a:xfrm>
          <a:prstGeom prst="rect">
            <a:avLst/>
          </a:prstGeom>
          <a:noFill/>
        </p:spPr>
        <p:txBody>
          <a:bodyPr wrap="square">
            <a:spAutoFit/>
          </a:bodyPr>
          <a:lstStyle/>
          <a:p>
            <a:r>
              <a:rPr lang="en-US" sz="2000" b="1" dirty="0">
                <a:solidFill>
                  <a:srgbClr val="F0822B"/>
                </a:solidFill>
                <a:latin typeface="Aptos" panose="020B0004020202020204" pitchFamily="34" charset="0"/>
              </a:rPr>
              <a:t>for the Benefit of Society</a:t>
            </a:r>
            <a:endParaRPr lang="en-GB" sz="2000" dirty="0">
              <a:latin typeface="Aptos" panose="020B0004020202020204" pitchFamily="34" charset="0"/>
            </a:endParaRPr>
          </a:p>
        </p:txBody>
      </p:sp>
      <p:pic>
        <p:nvPicPr>
          <p:cNvPr id="47" name="Picture Placeholder 46" descr="Aerial beach scene">
            <a:extLst>
              <a:ext uri="{FF2B5EF4-FFF2-40B4-BE49-F238E27FC236}">
                <a16:creationId xmlns:a16="http://schemas.microsoft.com/office/drawing/2014/main" id="{17891AF4-3ECB-7D40-5788-130747731C6A}"/>
              </a:ext>
            </a:extLst>
          </p:cNvPr>
          <p:cNvPicPr>
            <a:picLocks noGrp="1" noChangeAspect="1"/>
          </p:cNvPicPr>
          <p:nvPr>
            <p:ph type="pic" sz="quarter" idx="12"/>
          </p:nvPr>
        </p:nvPicPr>
        <p:blipFill>
          <a:blip r:embed="rId12"/>
          <a:srcRect l="28126" r="28126"/>
          <a:stretch/>
        </p:blipFill>
        <p:spPr/>
      </p:pic>
    </p:spTree>
    <p:extLst>
      <p:ext uri="{BB962C8B-B14F-4D97-AF65-F5344CB8AC3E}">
        <p14:creationId xmlns:p14="http://schemas.microsoft.com/office/powerpoint/2010/main" val="2479132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37186F-0E7A-7EBD-5D28-17E25BBE8316}"/>
              </a:ext>
            </a:extLst>
          </p:cNvPr>
          <p:cNvSpPr/>
          <p:nvPr/>
        </p:nvSpPr>
        <p:spPr>
          <a:xfrm>
            <a:off x="-123290" y="0"/>
            <a:ext cx="12657762" cy="7089169"/>
          </a:xfrm>
          <a:prstGeom prst="rect">
            <a:avLst/>
          </a:prstGeom>
          <a:solidFill>
            <a:srgbClr val="00153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B18409CF-19ED-76E4-83B7-78170A75500E}"/>
              </a:ext>
            </a:extLst>
          </p:cNvPr>
          <p:cNvPicPr>
            <a:picLocks noChangeAspect="1"/>
          </p:cNvPicPr>
          <p:nvPr/>
        </p:nvPicPr>
        <p:blipFill rotWithShape="1">
          <a:blip r:embed="rId2"/>
          <a:srcRect l="50490" b="50126"/>
          <a:stretch/>
        </p:blipFill>
        <p:spPr>
          <a:xfrm>
            <a:off x="6236362" y="1455559"/>
            <a:ext cx="5879386" cy="2654104"/>
          </a:xfrm>
          <a:prstGeom prst="rect">
            <a:avLst/>
          </a:prstGeom>
        </p:spPr>
      </p:pic>
      <p:pic>
        <p:nvPicPr>
          <p:cNvPr id="10" name="Picture 9">
            <a:extLst>
              <a:ext uri="{FF2B5EF4-FFF2-40B4-BE49-F238E27FC236}">
                <a16:creationId xmlns:a16="http://schemas.microsoft.com/office/drawing/2014/main" id="{775052E3-C830-5046-5174-6C16C1E246D7}"/>
              </a:ext>
            </a:extLst>
          </p:cNvPr>
          <p:cNvPicPr>
            <a:picLocks noChangeAspect="1"/>
          </p:cNvPicPr>
          <p:nvPr/>
        </p:nvPicPr>
        <p:blipFill rotWithShape="1">
          <a:blip r:embed="rId2"/>
          <a:srcRect r="49755" b="1203"/>
          <a:stretch/>
        </p:blipFill>
        <p:spPr>
          <a:xfrm>
            <a:off x="238926" y="1035121"/>
            <a:ext cx="5966665" cy="5257582"/>
          </a:xfrm>
          <a:prstGeom prst="rect">
            <a:avLst/>
          </a:prstGeom>
        </p:spPr>
      </p:pic>
      <p:pic>
        <p:nvPicPr>
          <p:cNvPr id="11" name="Picture 10">
            <a:extLst>
              <a:ext uri="{FF2B5EF4-FFF2-40B4-BE49-F238E27FC236}">
                <a16:creationId xmlns:a16="http://schemas.microsoft.com/office/drawing/2014/main" id="{7648DC8C-E475-B70B-FA59-37B96780EB6C}"/>
              </a:ext>
            </a:extLst>
          </p:cNvPr>
          <p:cNvPicPr>
            <a:picLocks noChangeAspect="1"/>
          </p:cNvPicPr>
          <p:nvPr/>
        </p:nvPicPr>
        <p:blipFill rotWithShape="1">
          <a:blip r:embed="rId2"/>
          <a:srcRect l="50490" t="52609" b="1203"/>
          <a:stretch/>
        </p:blipFill>
        <p:spPr>
          <a:xfrm>
            <a:off x="6578081" y="4078840"/>
            <a:ext cx="5879386" cy="2457927"/>
          </a:xfrm>
          <a:prstGeom prst="rect">
            <a:avLst/>
          </a:prstGeom>
        </p:spPr>
      </p:pic>
      <p:pic>
        <p:nvPicPr>
          <p:cNvPr id="13" name="Picture 12">
            <a:extLst>
              <a:ext uri="{FF2B5EF4-FFF2-40B4-BE49-F238E27FC236}">
                <a16:creationId xmlns:a16="http://schemas.microsoft.com/office/drawing/2014/main" id="{28FE0DF1-06E4-2DD2-38BD-8C5F9174689B}"/>
              </a:ext>
            </a:extLst>
          </p:cNvPr>
          <p:cNvPicPr>
            <a:picLocks noChangeAspect="1"/>
          </p:cNvPicPr>
          <p:nvPr/>
        </p:nvPicPr>
        <p:blipFill>
          <a:blip r:embed="rId3"/>
          <a:stretch>
            <a:fillRect/>
          </a:stretch>
        </p:blipFill>
        <p:spPr>
          <a:xfrm>
            <a:off x="3933346" y="6013310"/>
            <a:ext cx="1962251" cy="615982"/>
          </a:xfrm>
          <a:prstGeom prst="rect">
            <a:avLst/>
          </a:prstGeom>
        </p:spPr>
      </p:pic>
      <p:sp>
        <p:nvSpPr>
          <p:cNvPr id="15" name="TextBox 14">
            <a:extLst>
              <a:ext uri="{FF2B5EF4-FFF2-40B4-BE49-F238E27FC236}">
                <a16:creationId xmlns:a16="http://schemas.microsoft.com/office/drawing/2014/main" id="{081FA04A-7F0B-C1C4-8027-8ED24810FC47}"/>
              </a:ext>
            </a:extLst>
          </p:cNvPr>
          <p:cNvSpPr txBox="1"/>
          <p:nvPr/>
        </p:nvSpPr>
        <p:spPr>
          <a:xfrm>
            <a:off x="7523252" y="6353340"/>
            <a:ext cx="6334018" cy="369332"/>
          </a:xfrm>
          <a:prstGeom prst="rect">
            <a:avLst/>
          </a:prstGeom>
          <a:noFill/>
        </p:spPr>
        <p:txBody>
          <a:bodyPr wrap="square">
            <a:spAutoFit/>
          </a:bodyPr>
          <a:lstStyle/>
          <a:p>
            <a:r>
              <a:rPr lang="en-GB">
                <a:solidFill>
                  <a:srgbClr val="FFCC01"/>
                </a:solidFill>
              </a:rPr>
              <a:t>https://www.eu4oceanobs.eu/</a:t>
            </a:r>
          </a:p>
        </p:txBody>
      </p:sp>
      <p:pic>
        <p:nvPicPr>
          <p:cNvPr id="12" name="Image 11">
            <a:extLst>
              <a:ext uri="{FF2B5EF4-FFF2-40B4-BE49-F238E27FC236}">
                <a16:creationId xmlns:a16="http://schemas.microsoft.com/office/drawing/2014/main" id="{27949C51-1151-DF4F-A1EB-BCB2EBB08BED}"/>
              </a:ext>
            </a:extLst>
          </p:cNvPr>
          <p:cNvPicPr>
            <a:picLocks noChangeAspect="1"/>
          </p:cNvPicPr>
          <p:nvPr/>
        </p:nvPicPr>
        <p:blipFill>
          <a:blip r:embed="rId4"/>
          <a:stretch>
            <a:fillRect/>
          </a:stretch>
        </p:blipFill>
        <p:spPr>
          <a:xfrm>
            <a:off x="6377353" y="159287"/>
            <a:ext cx="5628573" cy="1675876"/>
          </a:xfrm>
          <a:prstGeom prst="rect">
            <a:avLst/>
          </a:prstGeom>
        </p:spPr>
      </p:pic>
    </p:spTree>
    <p:extLst>
      <p:ext uri="{BB962C8B-B14F-4D97-AF65-F5344CB8AC3E}">
        <p14:creationId xmlns:p14="http://schemas.microsoft.com/office/powerpoint/2010/main" val="1155090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2"/>
          <p:cNvSpPr/>
          <p:nvPr/>
        </p:nvSpPr>
        <p:spPr>
          <a:xfrm>
            <a:off x="352697" y="932929"/>
            <a:ext cx="11486606" cy="5280833"/>
          </a:xfrm>
          <a:prstGeom prst="rect">
            <a:avLst/>
          </a:prstGeom>
          <a:noFill/>
          <a:ln w="25560">
            <a:noFill/>
          </a:ln>
        </p:spPr>
        <p:style>
          <a:lnRef idx="0">
            <a:scrgbClr r="0" g="0" b="0"/>
          </a:lnRef>
          <a:fillRef idx="0">
            <a:scrgbClr r="0" g="0" b="0"/>
          </a:fillRef>
          <a:effectRef idx="0">
            <a:scrgbClr r="0" g="0" b="0"/>
          </a:effectRef>
          <a:fontRef idx="minor"/>
        </p:style>
        <p:txBody>
          <a:bodyPr lIns="90000" tIns="45000" rIns="90000" bIns="45000">
            <a:normAutofit/>
          </a:bodyPr>
          <a:lstStyle/>
          <a:p>
            <a:pPr marL="1440" algn="ctr">
              <a:lnSpc>
                <a:spcPct val="120000"/>
              </a:lnSpc>
              <a:spcBef>
                <a:spcPts val="600"/>
              </a:spcBef>
              <a:spcAft>
                <a:spcPts val="600"/>
              </a:spcAft>
              <a:buClr>
                <a:srgbClr val="000000"/>
              </a:buClr>
            </a:pPr>
            <a:endParaRPr lang="en-US" sz="2900" b="1" i="1" spc="-1" dirty="0">
              <a:solidFill>
                <a:srgbClr val="000000"/>
              </a:solidFill>
              <a:effectLst/>
              <a:latin typeface=" century gothic"/>
            </a:endParaRPr>
          </a:p>
          <a:p>
            <a:pPr>
              <a:lnSpc>
                <a:spcPct val="120000"/>
              </a:lnSpc>
              <a:spcBef>
                <a:spcPts val="600"/>
              </a:spcBef>
              <a:spcAft>
                <a:spcPts val="600"/>
              </a:spcAft>
            </a:pPr>
            <a:endParaRPr lang="fr-FR" sz="2400" b="0" strike="noStrike" spc="-1" dirty="0">
              <a:latin typeface="Arial"/>
            </a:endParaRPr>
          </a:p>
        </p:txBody>
      </p:sp>
      <p:sp>
        <p:nvSpPr>
          <p:cNvPr id="3" name="Titre 1">
            <a:extLst>
              <a:ext uri="{FF2B5EF4-FFF2-40B4-BE49-F238E27FC236}">
                <a16:creationId xmlns:a16="http://schemas.microsoft.com/office/drawing/2014/main" id="{7354698C-BC13-B44D-B1FD-AA781C68CB8A}"/>
              </a:ext>
            </a:extLst>
          </p:cNvPr>
          <p:cNvSpPr txBox="1">
            <a:spLocks/>
          </p:cNvSpPr>
          <p:nvPr/>
        </p:nvSpPr>
        <p:spPr>
          <a:xfrm>
            <a:off x="622817" y="297007"/>
            <a:ext cx="10515600" cy="635922"/>
          </a:xfrm>
          <a:prstGeom prst="rect">
            <a:avLst/>
          </a:prstGeom>
        </p:spPr>
        <p:txBody>
          <a:bodyPr lIns="91440" tIns="45720" rIns="91440" bIns="45720" anchor="t"/>
          <a:lstStyle>
            <a:lvl1pPr algn="l" defTabSz="914377" rtl="0" eaLnBrk="1" latinLnBrk="0" hangingPunct="1">
              <a:lnSpc>
                <a:spcPct val="90000"/>
              </a:lnSpc>
              <a:spcBef>
                <a:spcPct val="0"/>
              </a:spcBef>
              <a:buNone/>
              <a:defRPr sz="2800" b="1" i="0" kern="1200">
                <a:solidFill>
                  <a:srgbClr val="292C41"/>
                </a:solidFill>
                <a:latin typeface="Century Gothic" panose="020B0502020202020204" pitchFamily="34" charset="0"/>
                <a:ea typeface="+mj-ea"/>
                <a:cs typeface="+mj-cs"/>
              </a:defRPr>
            </a:lvl1pPr>
          </a:lstStyle>
          <a:p>
            <a:pPr algn="ctr"/>
            <a:endParaRPr lang="fr-FR"/>
          </a:p>
        </p:txBody>
      </p:sp>
      <p:sp>
        <p:nvSpPr>
          <p:cNvPr id="6" name="CustomShape 5">
            <a:extLst>
              <a:ext uri="{FF2B5EF4-FFF2-40B4-BE49-F238E27FC236}">
                <a16:creationId xmlns:a16="http://schemas.microsoft.com/office/drawing/2014/main" id="{87EFEB09-F0A2-6196-7B93-0A239E3276A7}"/>
              </a:ext>
            </a:extLst>
          </p:cNvPr>
          <p:cNvSpPr/>
          <p:nvPr/>
        </p:nvSpPr>
        <p:spPr>
          <a:xfrm>
            <a:off x="352698" y="1350190"/>
            <a:ext cx="10631826" cy="983431"/>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spAutoFit/>
          </a:bodyPr>
          <a:lstStyle/>
          <a:p>
            <a:pPr>
              <a:lnSpc>
                <a:spcPct val="100000"/>
              </a:lnSpc>
              <a:spcAft>
                <a:spcPts val="1200"/>
              </a:spcAft>
            </a:pPr>
            <a:r>
              <a:rPr lang="en-US" sz="1600" strike="noStrike" spc="-1" dirty="0">
                <a:solidFill>
                  <a:srgbClr val="292C41"/>
                </a:solidFill>
                <a:latin typeface="Aptos" panose="020B0004020202020204" pitchFamily="34" charset="0"/>
                <a:ea typeface="Arial"/>
              </a:rPr>
              <a:t>GEO Blue Planet is an initiative of the Group on Earth Observations (GEO) that focuses on supporting the </a:t>
            </a:r>
            <a:r>
              <a:rPr lang="en-US" sz="1600" b="1" strike="noStrike" spc="-1" dirty="0">
                <a:solidFill>
                  <a:srgbClr val="292C41"/>
                </a:solidFill>
                <a:latin typeface="Aptos" panose="020B0004020202020204" pitchFamily="34" charset="0"/>
                <a:ea typeface="Arial"/>
              </a:rPr>
              <a:t>development and the use of ocean and coastal observations to inform policy and decision-making</a:t>
            </a:r>
            <a:r>
              <a:rPr lang="en-US" sz="1600" strike="noStrike" spc="-1" dirty="0">
                <a:solidFill>
                  <a:srgbClr val="292C41"/>
                </a:solidFill>
                <a:latin typeface="Aptos" panose="020B0004020202020204" pitchFamily="34" charset="0"/>
                <a:ea typeface="Arial"/>
              </a:rPr>
              <a:t>.</a:t>
            </a:r>
            <a:endParaRPr lang="en-US" sz="1600" b="1" spc="-1" dirty="0">
              <a:solidFill>
                <a:srgbClr val="292C41"/>
              </a:solidFill>
              <a:latin typeface="Aptos" panose="020B0004020202020204" pitchFamily="34" charset="0"/>
              <a:ea typeface="Arial"/>
            </a:endParaRPr>
          </a:p>
          <a:p>
            <a:pPr>
              <a:lnSpc>
                <a:spcPct val="100000"/>
              </a:lnSpc>
              <a:spcAft>
                <a:spcPts val="1200"/>
              </a:spcAft>
            </a:pPr>
            <a:r>
              <a:rPr lang="en-US" sz="1600" strike="noStrike" spc="-1" dirty="0">
                <a:solidFill>
                  <a:srgbClr val="292C41"/>
                </a:solidFill>
                <a:latin typeface="Aptos" panose="020B0004020202020204" pitchFamily="34" charset="0"/>
                <a:ea typeface="Arial"/>
              </a:rPr>
              <a:t>GEO Blue Planet is a </a:t>
            </a:r>
            <a:r>
              <a:rPr lang="en-US" sz="1600" b="1" strike="noStrike" spc="-1" dirty="0">
                <a:solidFill>
                  <a:srgbClr val="292C41"/>
                </a:solidFill>
                <a:latin typeface="Aptos" panose="020B0004020202020204" pitchFamily="34" charset="0"/>
                <a:ea typeface="Arial"/>
              </a:rPr>
              <a:t>network </a:t>
            </a:r>
            <a:r>
              <a:rPr lang="en-US" sz="1600" b="0" strike="noStrike" spc="-1" dirty="0">
                <a:solidFill>
                  <a:srgbClr val="292C41"/>
                </a:solidFill>
                <a:latin typeface="Aptos" panose="020B0004020202020204" pitchFamily="34" charset="0"/>
                <a:ea typeface="Arial"/>
              </a:rPr>
              <a:t>of ocean and coastal </a:t>
            </a:r>
            <a:r>
              <a:rPr lang="en-US" sz="1600" b="1" strike="noStrike" spc="-1" dirty="0">
                <a:solidFill>
                  <a:srgbClr val="292C41"/>
                </a:solidFill>
                <a:latin typeface="Aptos" panose="020B0004020202020204" pitchFamily="34" charset="0"/>
                <a:ea typeface="Arial"/>
              </a:rPr>
              <a:t>experts</a:t>
            </a:r>
            <a:r>
              <a:rPr lang="en-US" sz="1600" b="1" spc="-1" dirty="0">
                <a:solidFill>
                  <a:srgbClr val="292C41"/>
                </a:solidFill>
                <a:latin typeface="Aptos" panose="020B0004020202020204" pitchFamily="34" charset="0"/>
              </a:rPr>
              <a:t> </a:t>
            </a:r>
            <a:r>
              <a:rPr lang="en-US" sz="1600" spc="-1" dirty="0">
                <a:solidFill>
                  <a:srgbClr val="292C41"/>
                </a:solidFill>
                <a:latin typeface="Aptos" panose="020B0004020202020204" pitchFamily="34" charset="0"/>
              </a:rPr>
              <a:t>and r</a:t>
            </a:r>
            <a:r>
              <a:rPr lang="en-US" sz="1600" strike="noStrike" spc="-1" dirty="0">
                <a:solidFill>
                  <a:srgbClr val="292C41"/>
                </a:solidFill>
                <a:latin typeface="Aptos" panose="020B0004020202020204" pitchFamily="34" charset="0"/>
                <a:ea typeface="Arial"/>
              </a:rPr>
              <a:t>epresentatives </a:t>
            </a:r>
            <a:r>
              <a:rPr lang="en-US" sz="1600" b="0" strike="noStrike" spc="-1" dirty="0">
                <a:solidFill>
                  <a:srgbClr val="292C41"/>
                </a:solidFill>
                <a:latin typeface="Aptos" panose="020B0004020202020204" pitchFamily="34" charset="0"/>
                <a:ea typeface="Arial"/>
              </a:rPr>
              <a:t>from </a:t>
            </a:r>
            <a:r>
              <a:rPr lang="en-US" sz="1600" b="1" strike="noStrike" spc="-1" dirty="0">
                <a:solidFill>
                  <a:srgbClr val="292C41"/>
                </a:solidFill>
                <a:latin typeface="Aptos" panose="020B0004020202020204" pitchFamily="34" charset="0"/>
                <a:ea typeface="Arial"/>
              </a:rPr>
              <a:t>stakeholder groups</a:t>
            </a:r>
            <a:endParaRPr lang="en-US" sz="1600" spc="-1" dirty="0">
              <a:solidFill>
                <a:srgbClr val="292C41"/>
              </a:solidFill>
              <a:latin typeface="Aptos" panose="020B0004020202020204" pitchFamily="34" charset="0"/>
              <a:ea typeface="Arial"/>
            </a:endParaRPr>
          </a:p>
        </p:txBody>
      </p:sp>
      <p:pic>
        <p:nvPicPr>
          <p:cNvPr id="10" name="Picture 9" descr="A circular logo with text&#10;&#10;Description automatically generated">
            <a:extLst>
              <a:ext uri="{FF2B5EF4-FFF2-40B4-BE49-F238E27FC236}">
                <a16:creationId xmlns:a16="http://schemas.microsoft.com/office/drawing/2014/main" id="{E5E8AED0-88E7-9779-78DF-D6D01D560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650" y="2401216"/>
            <a:ext cx="4282653" cy="4159777"/>
          </a:xfrm>
          <a:prstGeom prst="rect">
            <a:avLst/>
          </a:prstGeom>
        </p:spPr>
      </p:pic>
      <p:pic>
        <p:nvPicPr>
          <p:cNvPr id="7" name="Image 6">
            <a:extLst>
              <a:ext uri="{FF2B5EF4-FFF2-40B4-BE49-F238E27FC236}">
                <a16:creationId xmlns:a16="http://schemas.microsoft.com/office/drawing/2014/main" id="{4453ADFF-8E5C-4B68-AC15-B11008F18BD5}"/>
              </a:ext>
            </a:extLst>
          </p:cNvPr>
          <p:cNvPicPr>
            <a:picLocks noChangeAspect="1"/>
          </p:cNvPicPr>
          <p:nvPr/>
        </p:nvPicPr>
        <p:blipFill>
          <a:blip r:embed="rId3"/>
          <a:stretch>
            <a:fillRect/>
          </a:stretch>
        </p:blipFill>
        <p:spPr>
          <a:xfrm>
            <a:off x="352697" y="2528863"/>
            <a:ext cx="7343786" cy="3991032"/>
          </a:xfrm>
          <a:prstGeom prst="rect">
            <a:avLst/>
          </a:prstGeom>
        </p:spPr>
      </p:pic>
      <p:sp>
        <p:nvSpPr>
          <p:cNvPr id="11" name="Titre 1">
            <a:extLst>
              <a:ext uri="{FF2B5EF4-FFF2-40B4-BE49-F238E27FC236}">
                <a16:creationId xmlns:a16="http://schemas.microsoft.com/office/drawing/2014/main" id="{782CE8D9-6827-F345-B375-4BC59A01FF42}"/>
              </a:ext>
            </a:extLst>
          </p:cNvPr>
          <p:cNvSpPr txBox="1">
            <a:spLocks/>
          </p:cNvSpPr>
          <p:nvPr/>
        </p:nvSpPr>
        <p:spPr>
          <a:xfrm>
            <a:off x="754795" y="300447"/>
            <a:ext cx="10515600" cy="635922"/>
          </a:xfrm>
          <a:prstGeom prst="rect">
            <a:avLst/>
          </a:prstGeom>
        </p:spPr>
        <p:txBody>
          <a:bodyPr/>
          <a:lstStyle>
            <a:lvl1pPr algn="l" defTabSz="914377" rtl="0" eaLnBrk="1" latinLnBrk="0" hangingPunct="1">
              <a:lnSpc>
                <a:spcPct val="90000"/>
              </a:lnSpc>
              <a:spcBef>
                <a:spcPct val="0"/>
              </a:spcBef>
              <a:buNone/>
              <a:defRPr sz="2800" b="1" i="0" kern="1200">
                <a:solidFill>
                  <a:srgbClr val="292C41"/>
                </a:solidFill>
                <a:latin typeface="Century Gothic" panose="020B0502020202020204" pitchFamily="34" charset="0"/>
                <a:ea typeface="+mj-ea"/>
                <a:cs typeface="+mj-cs"/>
              </a:defRPr>
            </a:lvl1pPr>
          </a:lstStyle>
          <a:p>
            <a:r>
              <a:rPr lang="fr-FR" sz="3200" dirty="0">
                <a:solidFill>
                  <a:srgbClr val="0061AA"/>
                </a:solidFill>
                <a:latin typeface="Aptos" panose="020B0004020202020204" pitchFamily="34" charset="0"/>
              </a:rPr>
              <a:t>GEO Blue </a:t>
            </a:r>
            <a:r>
              <a:rPr lang="fr-FR" sz="3200" dirty="0" err="1">
                <a:solidFill>
                  <a:srgbClr val="0061AA"/>
                </a:solidFill>
                <a:latin typeface="Aptos" panose="020B0004020202020204" pitchFamily="34" charset="0"/>
              </a:rPr>
              <a:t>Planet</a:t>
            </a:r>
            <a:endParaRPr lang="fr-FR" sz="3200" dirty="0">
              <a:solidFill>
                <a:srgbClr val="0061AA"/>
              </a:solidFill>
              <a:latin typeface="Aptos" panose="020B0004020202020204" pitchFamily="34" charset="0"/>
            </a:endParaRPr>
          </a:p>
        </p:txBody>
      </p:sp>
    </p:spTree>
    <p:extLst>
      <p:ext uri="{BB962C8B-B14F-4D97-AF65-F5344CB8AC3E}">
        <p14:creationId xmlns:p14="http://schemas.microsoft.com/office/powerpoint/2010/main" val="3689568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FD00919-F673-924C-BB13-0A280859D5D7}"/>
              </a:ext>
            </a:extLst>
          </p:cNvPr>
          <p:cNvSpPr>
            <a:spLocks noGrp="1"/>
          </p:cNvSpPr>
          <p:nvPr>
            <p:ph type="body" sz="quarter" idx="11"/>
          </p:nvPr>
        </p:nvSpPr>
        <p:spPr/>
        <p:txBody>
          <a:bodyPr/>
          <a:lstStyle/>
          <a:p>
            <a:r>
              <a:rPr lang="fr-FR" dirty="0">
                <a:solidFill>
                  <a:srgbClr val="0061AA"/>
                </a:solidFill>
              </a:rPr>
              <a:t>GEO Blue </a:t>
            </a:r>
            <a:r>
              <a:rPr lang="fr-FR" dirty="0" err="1">
                <a:solidFill>
                  <a:srgbClr val="0061AA"/>
                </a:solidFill>
              </a:rPr>
              <a:t>Planet</a:t>
            </a:r>
            <a:endParaRPr lang="fr-FR" dirty="0">
              <a:solidFill>
                <a:srgbClr val="0061AA"/>
              </a:solidFill>
            </a:endParaRPr>
          </a:p>
        </p:txBody>
      </p:sp>
      <p:pic>
        <p:nvPicPr>
          <p:cNvPr id="3" name="Picture 5" descr="A diagram of different types of marine life&#10;&#10;Description automatically generated with medium confidence">
            <a:extLst>
              <a:ext uri="{FF2B5EF4-FFF2-40B4-BE49-F238E27FC236}">
                <a16:creationId xmlns:a16="http://schemas.microsoft.com/office/drawing/2014/main" id="{7CB5E572-7ECF-1F43-B885-44AD93269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20" y="1558564"/>
            <a:ext cx="4782336" cy="3740871"/>
          </a:xfrm>
          <a:prstGeom prst="rect">
            <a:avLst/>
          </a:prstGeom>
        </p:spPr>
      </p:pic>
      <p:sp>
        <p:nvSpPr>
          <p:cNvPr id="4" name="CustomShape 5">
            <a:extLst>
              <a:ext uri="{FF2B5EF4-FFF2-40B4-BE49-F238E27FC236}">
                <a16:creationId xmlns:a16="http://schemas.microsoft.com/office/drawing/2014/main" id="{FF503745-4F03-F84E-9298-F14A72430BA5}"/>
              </a:ext>
            </a:extLst>
          </p:cNvPr>
          <p:cNvSpPr/>
          <p:nvPr/>
        </p:nvSpPr>
        <p:spPr>
          <a:xfrm>
            <a:off x="5295900" y="1388290"/>
            <a:ext cx="6896100" cy="3856012"/>
          </a:xfrm>
          <a:prstGeom prst="rect">
            <a:avLst/>
          </a:prstGeom>
          <a:noFill/>
          <a:ln w="12700">
            <a:noFill/>
          </a:ln>
        </p:spPr>
        <p:style>
          <a:lnRef idx="0">
            <a:scrgbClr r="0" g="0" b="0"/>
          </a:lnRef>
          <a:fillRef idx="0">
            <a:scrgbClr r="0" g="0" b="0"/>
          </a:fillRef>
          <a:effectRef idx="0">
            <a:scrgbClr r="0" g="0" b="0"/>
          </a:effectRef>
          <a:fontRef idx="minor"/>
        </p:style>
        <p:txBody>
          <a:bodyPr wrap="square" lIns="45720" tIns="45000" rIns="45720" bIns="45000">
            <a:spAutoFit/>
          </a:bodyPr>
          <a:lstStyle/>
          <a:p>
            <a:pPr>
              <a:lnSpc>
                <a:spcPct val="100000"/>
              </a:lnSpc>
              <a:spcAft>
                <a:spcPts val="1200"/>
              </a:spcAft>
            </a:pPr>
            <a:r>
              <a:rPr lang="en-US" sz="1600" b="1" strike="noStrike" spc="-1" dirty="0">
                <a:solidFill>
                  <a:srgbClr val="292C41"/>
                </a:solidFill>
                <a:latin typeface="Aptos" panose="020B0004020202020204" pitchFamily="34" charset="0"/>
                <a:ea typeface="Arial"/>
              </a:rPr>
              <a:t>GEO Blue Planet is an initiative of the Group on Earth Observations (GEO) </a:t>
            </a:r>
            <a:r>
              <a:rPr lang="en-US" sz="1600" strike="noStrike" spc="-1" dirty="0">
                <a:solidFill>
                  <a:srgbClr val="292C41"/>
                </a:solidFill>
                <a:latin typeface="Aptos" panose="020B0004020202020204" pitchFamily="34" charset="0"/>
                <a:ea typeface="Arial"/>
              </a:rPr>
              <a:t>that focuses on supporting the development and the use of ocean and coastal observations to inform policy and decision-making.</a:t>
            </a:r>
            <a:endParaRPr lang="en-US" sz="1600" b="1" spc="-1" dirty="0">
              <a:solidFill>
                <a:srgbClr val="292C41"/>
              </a:solidFill>
              <a:latin typeface="Aptos" panose="020B0004020202020204" pitchFamily="34" charset="0"/>
              <a:ea typeface="Arial"/>
            </a:endParaRPr>
          </a:p>
          <a:p>
            <a:pPr>
              <a:lnSpc>
                <a:spcPct val="100000"/>
              </a:lnSpc>
              <a:spcAft>
                <a:spcPts val="1200"/>
              </a:spcAft>
            </a:pPr>
            <a:r>
              <a:rPr lang="en-US" sz="1600" b="1" strike="noStrike" spc="-1" dirty="0">
                <a:solidFill>
                  <a:srgbClr val="292C41"/>
                </a:solidFill>
                <a:latin typeface="Aptos" panose="020B0004020202020204" pitchFamily="34" charset="0"/>
                <a:ea typeface="Arial"/>
              </a:rPr>
              <a:t>GEO Blue Planet is a network </a:t>
            </a:r>
            <a:r>
              <a:rPr lang="en-US" sz="1600" b="0" strike="noStrike" spc="-1" dirty="0">
                <a:solidFill>
                  <a:srgbClr val="292C41"/>
                </a:solidFill>
                <a:latin typeface="Aptos" panose="020B0004020202020204" pitchFamily="34" charset="0"/>
                <a:ea typeface="Arial"/>
              </a:rPr>
              <a:t>of ocean and coastal </a:t>
            </a:r>
            <a:r>
              <a:rPr lang="en-US" sz="1600" b="1" strike="noStrike" spc="-1" dirty="0">
                <a:solidFill>
                  <a:srgbClr val="292C41"/>
                </a:solidFill>
                <a:latin typeface="Aptos" panose="020B0004020202020204" pitchFamily="34" charset="0"/>
                <a:ea typeface="Arial"/>
              </a:rPr>
              <a:t>experts</a:t>
            </a:r>
            <a:r>
              <a:rPr lang="en-US" sz="1600" b="1" spc="-1" dirty="0">
                <a:solidFill>
                  <a:srgbClr val="292C41"/>
                </a:solidFill>
                <a:latin typeface="Aptos" panose="020B0004020202020204" pitchFamily="34" charset="0"/>
              </a:rPr>
              <a:t> </a:t>
            </a:r>
            <a:r>
              <a:rPr lang="en-US" sz="1600" spc="-1" dirty="0">
                <a:solidFill>
                  <a:srgbClr val="292C41"/>
                </a:solidFill>
                <a:latin typeface="Aptos" panose="020B0004020202020204" pitchFamily="34" charset="0"/>
              </a:rPr>
              <a:t>and r</a:t>
            </a:r>
            <a:r>
              <a:rPr lang="en-US" sz="1600" strike="noStrike" spc="-1" dirty="0">
                <a:solidFill>
                  <a:srgbClr val="292C41"/>
                </a:solidFill>
                <a:latin typeface="Aptos" panose="020B0004020202020204" pitchFamily="34" charset="0"/>
                <a:ea typeface="Arial"/>
              </a:rPr>
              <a:t>epresentatives </a:t>
            </a:r>
            <a:r>
              <a:rPr lang="en-US" sz="1600" b="0" strike="noStrike" spc="-1" dirty="0">
                <a:solidFill>
                  <a:srgbClr val="292C41"/>
                </a:solidFill>
                <a:latin typeface="Aptos" panose="020B0004020202020204" pitchFamily="34" charset="0"/>
                <a:ea typeface="Arial"/>
              </a:rPr>
              <a:t>from </a:t>
            </a:r>
            <a:r>
              <a:rPr lang="en-US" sz="1600" b="1" strike="noStrike" spc="-1" dirty="0">
                <a:solidFill>
                  <a:srgbClr val="292C41"/>
                </a:solidFill>
                <a:latin typeface="Aptos" panose="020B0004020202020204" pitchFamily="34" charset="0"/>
                <a:ea typeface="Arial"/>
              </a:rPr>
              <a:t>stakeholder groups</a:t>
            </a:r>
            <a:endParaRPr lang="en-US" sz="1600" spc="-1" dirty="0">
              <a:solidFill>
                <a:srgbClr val="292C41"/>
              </a:solidFill>
              <a:latin typeface="Aptos" panose="020B0004020202020204" pitchFamily="34" charset="0"/>
              <a:ea typeface="Arial"/>
            </a:endParaRPr>
          </a:p>
          <a:p>
            <a:pPr marL="0" lvl="1">
              <a:lnSpc>
                <a:spcPct val="100000"/>
              </a:lnSpc>
              <a:spcBef>
                <a:spcPts val="400"/>
              </a:spcBef>
              <a:buSzPct val="100000"/>
            </a:pPr>
            <a:r>
              <a:rPr lang="en-US" sz="1600" b="1" strike="noStrike" spc="-1" dirty="0">
                <a:solidFill>
                  <a:srgbClr val="292C41"/>
                </a:solidFill>
                <a:latin typeface="Aptos" panose="020B0004020202020204" pitchFamily="34" charset="0"/>
                <a:ea typeface="Arial"/>
              </a:rPr>
              <a:t>GEO Blue Planet Objectives</a:t>
            </a:r>
            <a:r>
              <a:rPr lang="en-US" sz="1600" b="0" strike="noStrike" spc="-1" dirty="0">
                <a:solidFill>
                  <a:srgbClr val="292C41"/>
                </a:solidFill>
                <a:latin typeface="Aptos" panose="020B0004020202020204" pitchFamily="34" charset="0"/>
                <a:ea typeface="Arial"/>
              </a:rPr>
              <a:t> are to:</a:t>
            </a:r>
            <a:endParaRPr lang="en-GB" sz="1600" b="0" strike="noStrike" spc="-1" dirty="0">
              <a:solidFill>
                <a:srgbClr val="292C41"/>
              </a:solidFill>
              <a:latin typeface="Aptos" panose="020B0004020202020204" pitchFamily="34" charset="0"/>
            </a:endParaRPr>
          </a:p>
          <a:p>
            <a:pPr marL="514710" lvl="2" indent="-285750">
              <a:spcBef>
                <a:spcPts val="400"/>
              </a:spcBef>
              <a:buSzPct val="100000"/>
              <a:buBlip>
                <a:blip r:embed="rId3"/>
              </a:buBlip>
            </a:pPr>
            <a:r>
              <a:rPr lang="en-GB" sz="1600" b="0" strike="noStrike" spc="-1" dirty="0">
                <a:solidFill>
                  <a:srgbClr val="292C41"/>
                </a:solidFill>
                <a:latin typeface="Aptos" panose="020B0004020202020204" pitchFamily="34" charset="0"/>
              </a:rPr>
              <a:t>advance and exploit </a:t>
            </a:r>
            <a:r>
              <a:rPr lang="en-GB" sz="1600" b="1" strike="noStrike" spc="-1" dirty="0">
                <a:solidFill>
                  <a:srgbClr val="292C41"/>
                </a:solidFill>
                <a:latin typeface="Aptos" panose="020B0004020202020204" pitchFamily="34" charset="0"/>
              </a:rPr>
              <a:t>synergies among the many observational programmes</a:t>
            </a:r>
            <a:r>
              <a:rPr lang="en-GB" sz="1600" b="0" strike="noStrike" spc="-1" dirty="0">
                <a:solidFill>
                  <a:srgbClr val="292C41"/>
                </a:solidFill>
                <a:latin typeface="Aptos" panose="020B0004020202020204" pitchFamily="34" charset="0"/>
              </a:rPr>
              <a:t> devoted to ocean and coastal waters;</a:t>
            </a:r>
          </a:p>
          <a:p>
            <a:pPr marL="514710" lvl="2" indent="-285750">
              <a:spcBef>
                <a:spcPts val="400"/>
              </a:spcBef>
              <a:buSzPct val="100000"/>
              <a:buBlip>
                <a:blip r:embed="rId3"/>
              </a:buBlip>
            </a:pPr>
            <a:r>
              <a:rPr lang="en-GB" sz="1600" b="0" strike="noStrike" spc="-1" dirty="0">
                <a:solidFill>
                  <a:srgbClr val="292C41"/>
                </a:solidFill>
                <a:latin typeface="Aptos" panose="020B0004020202020204" pitchFamily="34" charset="0"/>
              </a:rPr>
              <a:t>improve </a:t>
            </a:r>
            <a:r>
              <a:rPr lang="en-GB" sz="1600" b="1" strike="noStrike" spc="-1" dirty="0">
                <a:solidFill>
                  <a:srgbClr val="292C41"/>
                </a:solidFill>
                <a:latin typeface="Aptos" panose="020B0004020202020204" pitchFamily="34" charset="0"/>
              </a:rPr>
              <a:t>engagement with a variety of stakeholders</a:t>
            </a:r>
            <a:r>
              <a:rPr lang="en-GB" sz="1600" b="0" strike="noStrike" spc="-1" dirty="0">
                <a:solidFill>
                  <a:srgbClr val="292C41"/>
                </a:solidFill>
                <a:latin typeface="Aptos" panose="020B0004020202020204" pitchFamily="34" charset="0"/>
              </a:rPr>
              <a:t> for enhancing the timeliness, quality and range of services delivered; and</a:t>
            </a:r>
          </a:p>
          <a:p>
            <a:pPr marL="514710" lvl="2" indent="-285750">
              <a:spcBef>
                <a:spcPts val="400"/>
              </a:spcBef>
              <a:buSzPct val="100000"/>
              <a:buBlip>
                <a:blip r:embed="rId3"/>
              </a:buBlip>
            </a:pPr>
            <a:r>
              <a:rPr lang="en-GB" sz="1600" b="0" strike="noStrike" spc="-1" dirty="0">
                <a:solidFill>
                  <a:srgbClr val="292C41"/>
                </a:solidFill>
                <a:latin typeface="Aptos" panose="020B0004020202020204" pitchFamily="34" charset="0"/>
              </a:rPr>
              <a:t>raise </a:t>
            </a:r>
            <a:r>
              <a:rPr lang="en-GB" sz="1600" b="1" strike="noStrike" spc="-1" dirty="0">
                <a:solidFill>
                  <a:srgbClr val="292C41"/>
                </a:solidFill>
                <a:latin typeface="Aptos" panose="020B0004020202020204" pitchFamily="34" charset="0"/>
              </a:rPr>
              <a:t>awareness of the societal benefits</a:t>
            </a:r>
            <a:r>
              <a:rPr lang="en-GB" sz="1600" b="0" strike="noStrike" spc="-1" dirty="0">
                <a:solidFill>
                  <a:srgbClr val="292C41"/>
                </a:solidFill>
                <a:latin typeface="Aptos" panose="020B0004020202020204" pitchFamily="34" charset="0"/>
              </a:rPr>
              <a:t> of ocean observations at the public and policy levels.</a:t>
            </a:r>
          </a:p>
          <a:p>
            <a:pPr marL="514710" lvl="2" indent="-285750">
              <a:spcBef>
                <a:spcPts val="400"/>
              </a:spcBef>
              <a:buSzPct val="100000"/>
              <a:buBlip>
                <a:blip r:embed="rId3"/>
              </a:buBlip>
            </a:pPr>
            <a:endParaRPr lang="en-US" sz="1600" b="0" strike="noStrike" spc="-1" dirty="0">
              <a:solidFill>
                <a:srgbClr val="292C41"/>
              </a:solidFill>
              <a:latin typeface="Aptos" panose="020B0004020202020204" pitchFamily="34" charset="0"/>
            </a:endParaRPr>
          </a:p>
        </p:txBody>
      </p:sp>
    </p:spTree>
    <p:extLst>
      <p:ext uri="{BB962C8B-B14F-4D97-AF65-F5344CB8AC3E}">
        <p14:creationId xmlns:p14="http://schemas.microsoft.com/office/powerpoint/2010/main" val="1777839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C4EC53F-7E98-0C4E-ADFA-05DD9B8244A9}"/>
              </a:ext>
            </a:extLst>
          </p:cNvPr>
          <p:cNvSpPr>
            <a:spLocks noGrp="1"/>
          </p:cNvSpPr>
          <p:nvPr>
            <p:ph type="body" sz="quarter" idx="11"/>
          </p:nvPr>
        </p:nvSpPr>
        <p:spPr/>
        <p:txBody>
          <a:bodyPr/>
          <a:lstStyle/>
          <a:p>
            <a:r>
              <a:rPr lang="fr-FR" dirty="0"/>
              <a:t>GEO Blue </a:t>
            </a:r>
            <a:r>
              <a:rPr lang="fr-FR" dirty="0" err="1"/>
              <a:t>Planet</a:t>
            </a:r>
            <a:r>
              <a:rPr lang="fr-FR" dirty="0"/>
              <a:t> : diverse and inclusive</a:t>
            </a:r>
          </a:p>
        </p:txBody>
      </p:sp>
      <p:grpSp>
        <p:nvGrpSpPr>
          <p:cNvPr id="3" name="Groupe 13">
            <a:extLst>
              <a:ext uri="{FF2B5EF4-FFF2-40B4-BE49-F238E27FC236}">
                <a16:creationId xmlns:a16="http://schemas.microsoft.com/office/drawing/2014/main" id="{D479BC34-94EF-EA41-935B-659715FC79CE}"/>
              </a:ext>
            </a:extLst>
          </p:cNvPr>
          <p:cNvGrpSpPr/>
          <p:nvPr/>
        </p:nvGrpSpPr>
        <p:grpSpPr>
          <a:xfrm>
            <a:off x="401764" y="1619448"/>
            <a:ext cx="4687825" cy="3864828"/>
            <a:chOff x="6442848" y="2284115"/>
            <a:chExt cx="4431331" cy="3653369"/>
          </a:xfrm>
        </p:grpSpPr>
        <p:pic>
          <p:nvPicPr>
            <p:cNvPr id="4" name="Picture 2" descr="CoRP_Symposium_Logo">
              <a:extLst>
                <a:ext uri="{FF2B5EF4-FFF2-40B4-BE49-F238E27FC236}">
                  <a16:creationId xmlns:a16="http://schemas.microsoft.com/office/drawing/2014/main" id="{F8640795-9A58-EC4C-BB41-4EEEF14105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7771" y="2284115"/>
              <a:ext cx="1429447" cy="8622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IAME Conference 2022">
              <a:extLst>
                <a:ext uri="{FF2B5EF4-FFF2-40B4-BE49-F238E27FC236}">
                  <a16:creationId xmlns:a16="http://schemas.microsoft.com/office/drawing/2014/main" id="{9257EBA3-D891-D444-9816-5E58E6F8E8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4929" y="5345165"/>
              <a:ext cx="2509250" cy="473616"/>
            </a:xfrm>
            <a:prstGeom prst="rect">
              <a:avLst/>
            </a:prstGeom>
            <a:noFill/>
            <a:extLst>
              <a:ext uri="{909E8E84-426E-40DD-AFC4-6F175D3DCCD1}">
                <a14:hiddenFill xmlns:a14="http://schemas.microsoft.com/office/drawing/2010/main">
                  <a:solidFill>
                    <a:srgbClr val="FFFFFF"/>
                  </a:solidFill>
                </a14:hiddenFill>
              </a:ext>
            </a:extLst>
          </p:spPr>
        </p:pic>
        <p:sp>
          <p:nvSpPr>
            <p:cNvPr id="6" name="Flèche : bas 16">
              <a:extLst>
                <a:ext uri="{FF2B5EF4-FFF2-40B4-BE49-F238E27FC236}">
                  <a16:creationId xmlns:a16="http://schemas.microsoft.com/office/drawing/2014/main" id="{E7E87CB8-234F-7C42-81EC-24678E6C0B32}"/>
                </a:ext>
              </a:extLst>
            </p:cNvPr>
            <p:cNvSpPr/>
            <p:nvPr/>
          </p:nvSpPr>
          <p:spPr>
            <a:xfrm>
              <a:off x="6442848" y="2345921"/>
              <a:ext cx="255109" cy="3591563"/>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 century gothic"/>
              </a:endParaRPr>
            </a:p>
          </p:txBody>
        </p:sp>
        <p:sp>
          <p:nvSpPr>
            <p:cNvPr id="7" name="ZoneTexte 17">
              <a:extLst>
                <a:ext uri="{FF2B5EF4-FFF2-40B4-BE49-F238E27FC236}">
                  <a16:creationId xmlns:a16="http://schemas.microsoft.com/office/drawing/2014/main" id="{E7561AB2-6D5E-E646-85DF-6A92516264FA}"/>
                </a:ext>
              </a:extLst>
            </p:cNvPr>
            <p:cNvSpPr txBox="1"/>
            <p:nvPr/>
          </p:nvSpPr>
          <p:spPr>
            <a:xfrm>
              <a:off x="6786779" y="2305740"/>
              <a:ext cx="1668189" cy="3578525"/>
            </a:xfrm>
            <a:prstGeom prst="rect">
              <a:avLst/>
            </a:prstGeom>
            <a:noFill/>
          </p:spPr>
          <p:txBody>
            <a:bodyPr wrap="square">
              <a:spAutoFit/>
            </a:bodyPr>
            <a:lstStyle/>
            <a:p>
              <a:pPr algn="l" rtl="0" fontAlgn="base"/>
              <a:r>
                <a:rPr lang="en-US" sz="1600" b="0" i="0" u="none" strike="noStrike" dirty="0">
                  <a:solidFill>
                    <a:srgbClr val="292C41"/>
                  </a:solidFill>
                  <a:effectLst/>
                  <a:latin typeface="Aptos" panose="020B0004020202020204" pitchFamily="34" charset="0"/>
                  <a:ea typeface="Verdana" panose="020B0604030504040204" pitchFamily="34" charset="0"/>
                </a:rPr>
                <a:t>2015 </a:t>
              </a:r>
            </a:p>
            <a:p>
              <a:pPr algn="l" rtl="0" fontAlgn="base"/>
              <a:r>
                <a:rPr lang="en-US" sz="1600" b="0" i="0" u="none" strike="noStrike" dirty="0">
                  <a:solidFill>
                    <a:srgbClr val="292C41"/>
                  </a:solidFill>
                  <a:effectLst/>
                  <a:latin typeface="Aptos" panose="020B0004020202020204" pitchFamily="34" charset="0"/>
                  <a:ea typeface="Verdana" panose="020B0604030504040204" pitchFamily="34" charset="0"/>
                </a:rPr>
                <a:t>US Office </a:t>
              </a:r>
            </a:p>
            <a:p>
              <a:pPr algn="l" rtl="0" fontAlgn="base"/>
              <a:endParaRPr lang="en-US" sz="1600" dirty="0">
                <a:solidFill>
                  <a:srgbClr val="292C41"/>
                </a:solidFill>
                <a:latin typeface="Aptos" panose="020B0004020202020204" pitchFamily="34" charset="0"/>
                <a:ea typeface="Verdana" panose="020B0604030504040204" pitchFamily="34" charset="0"/>
              </a:endParaRPr>
            </a:p>
            <a:p>
              <a:pPr algn="l" rtl="0" fontAlgn="base"/>
              <a:endParaRPr lang="en-US" sz="1600" b="0" i="0" u="none" strike="noStrike" dirty="0">
                <a:solidFill>
                  <a:srgbClr val="292C41"/>
                </a:solidFill>
                <a:effectLst/>
                <a:latin typeface="Aptos" panose="020B0004020202020204" pitchFamily="34" charset="0"/>
                <a:ea typeface="Verdana" panose="020B0604030504040204" pitchFamily="34" charset="0"/>
              </a:endParaRPr>
            </a:p>
            <a:p>
              <a:pPr algn="l" rtl="0" fontAlgn="base"/>
              <a:endParaRPr lang="en-US" sz="1600" b="0" i="0" u="none" strike="noStrike" dirty="0">
                <a:solidFill>
                  <a:srgbClr val="292C41"/>
                </a:solidFill>
                <a:effectLst/>
                <a:latin typeface="Aptos" panose="020B0004020202020204" pitchFamily="34" charset="0"/>
                <a:ea typeface="Verdana" panose="020B0604030504040204" pitchFamily="34" charset="0"/>
              </a:endParaRPr>
            </a:p>
            <a:p>
              <a:pPr algn="l" rtl="0" fontAlgn="base"/>
              <a:r>
                <a:rPr lang="en-US" sz="1600" b="0" i="0" u="none" strike="noStrike" dirty="0">
                  <a:solidFill>
                    <a:srgbClr val="292C41"/>
                  </a:solidFill>
                  <a:effectLst/>
                  <a:latin typeface="Aptos" panose="020B0004020202020204" pitchFamily="34" charset="0"/>
                  <a:ea typeface="Verdana" panose="020B0604030504040204" pitchFamily="34" charset="0"/>
                </a:rPr>
                <a:t> </a:t>
              </a:r>
              <a:r>
                <a:rPr lang="en-US" sz="1600" b="0" i="0" dirty="0">
                  <a:solidFill>
                    <a:srgbClr val="292C41"/>
                  </a:solidFill>
                  <a:effectLst/>
                  <a:latin typeface="Aptos" panose="020B0004020202020204" pitchFamily="34" charset="0"/>
                  <a:ea typeface="Verdana" panose="020B0604030504040204" pitchFamily="34" charset="0"/>
                </a:rPr>
                <a:t>​</a:t>
              </a:r>
            </a:p>
            <a:p>
              <a:pPr algn="l" rtl="0" fontAlgn="base"/>
              <a:r>
                <a:rPr lang="en-US" sz="1600" b="0" i="0" u="none" strike="noStrike" dirty="0">
                  <a:solidFill>
                    <a:srgbClr val="292C41"/>
                  </a:solidFill>
                  <a:effectLst/>
                  <a:latin typeface="Aptos" panose="020B0004020202020204" pitchFamily="34" charset="0"/>
                  <a:ea typeface="Verdana" panose="020B0604030504040204" pitchFamily="34" charset="0"/>
                </a:rPr>
                <a:t>2020 </a:t>
              </a:r>
            </a:p>
            <a:p>
              <a:pPr algn="l" rtl="0" fontAlgn="base"/>
              <a:r>
                <a:rPr lang="en-US" sz="1600" b="0" i="0" u="none" strike="noStrike" dirty="0">
                  <a:solidFill>
                    <a:srgbClr val="292C41"/>
                  </a:solidFill>
                  <a:effectLst/>
                  <a:latin typeface="Aptos" panose="020B0004020202020204" pitchFamily="34" charset="0"/>
                  <a:ea typeface="Verdana" panose="020B0604030504040204" pitchFamily="34" charset="0"/>
                </a:rPr>
                <a:t>European Office </a:t>
              </a:r>
            </a:p>
            <a:p>
              <a:pPr algn="l" rtl="0" fontAlgn="base"/>
              <a:endParaRPr lang="en-US" sz="1600" dirty="0">
                <a:solidFill>
                  <a:srgbClr val="292C41"/>
                </a:solidFill>
                <a:latin typeface="Aptos" panose="020B0004020202020204" pitchFamily="34" charset="0"/>
                <a:ea typeface="Verdana" panose="020B0604030504040204" pitchFamily="34" charset="0"/>
              </a:endParaRPr>
            </a:p>
            <a:p>
              <a:pPr algn="l" rtl="0" fontAlgn="base"/>
              <a:endParaRPr lang="en-US" sz="1600" b="0" i="0" dirty="0">
                <a:solidFill>
                  <a:srgbClr val="292C41"/>
                </a:solidFill>
                <a:effectLst/>
                <a:latin typeface="Aptos" panose="020B0004020202020204" pitchFamily="34" charset="0"/>
                <a:ea typeface="Verdana" panose="020B0604030504040204" pitchFamily="34" charset="0"/>
              </a:endParaRPr>
            </a:p>
            <a:p>
              <a:pPr algn="l" rtl="0" fontAlgn="base"/>
              <a:r>
                <a:rPr lang="en-US" sz="1600" b="0" i="0" dirty="0">
                  <a:solidFill>
                    <a:srgbClr val="292C41"/>
                  </a:solidFill>
                  <a:effectLst/>
                  <a:latin typeface="Aptos" panose="020B0004020202020204" pitchFamily="34" charset="0"/>
                  <a:ea typeface="Verdana" panose="020B0604030504040204" pitchFamily="34" charset="0"/>
                </a:rPr>
                <a:t>​</a:t>
              </a:r>
            </a:p>
            <a:p>
              <a:pPr algn="l" rtl="0" fontAlgn="base"/>
              <a:endParaRPr lang="en-US" sz="1600" b="0" i="0" dirty="0">
                <a:solidFill>
                  <a:srgbClr val="292C41"/>
                </a:solidFill>
                <a:effectLst/>
                <a:latin typeface="Aptos" panose="020B0004020202020204" pitchFamily="34" charset="0"/>
                <a:ea typeface="Verdana" panose="020B0604030504040204" pitchFamily="34" charset="0"/>
              </a:endParaRPr>
            </a:p>
            <a:p>
              <a:pPr algn="l" rtl="0" fontAlgn="base"/>
              <a:r>
                <a:rPr lang="en-US" sz="1600" b="0" i="0" dirty="0">
                  <a:solidFill>
                    <a:srgbClr val="292C41"/>
                  </a:solidFill>
                  <a:effectLst/>
                  <a:latin typeface="Aptos" panose="020B0004020202020204" pitchFamily="34" charset="0"/>
                  <a:ea typeface="Verdana" panose="020B0604030504040204" pitchFamily="34" charset="0"/>
                </a:rPr>
                <a:t>​2022 </a:t>
              </a:r>
            </a:p>
            <a:p>
              <a:pPr algn="l" rtl="0" fontAlgn="base"/>
              <a:r>
                <a:rPr lang="en-US" sz="1600" b="0" i="0" dirty="0">
                  <a:solidFill>
                    <a:srgbClr val="292C41"/>
                  </a:solidFill>
                  <a:effectLst/>
                  <a:latin typeface="Aptos" panose="020B0004020202020204" pitchFamily="34" charset="0"/>
                  <a:ea typeface="Verdana" panose="020B0604030504040204" pitchFamily="34" charset="0"/>
                </a:rPr>
                <a:t>Asian Office </a:t>
              </a:r>
            </a:p>
            <a:p>
              <a:pPr algn="l" rtl="0" fontAlgn="base"/>
              <a:r>
                <a:rPr lang="en-US" sz="1600" b="0" i="0" dirty="0">
                  <a:solidFill>
                    <a:srgbClr val="292C41"/>
                  </a:solidFill>
                  <a:effectLst/>
                  <a:latin typeface="Aptos" panose="020B0004020202020204" pitchFamily="34" charset="0"/>
                  <a:ea typeface="Verdana" panose="020B0604030504040204" pitchFamily="34" charset="0"/>
                </a:rPr>
                <a:t>​</a:t>
              </a:r>
              <a:endParaRPr lang="fr-FR" sz="1600" dirty="0">
                <a:solidFill>
                  <a:srgbClr val="292C41"/>
                </a:solidFill>
                <a:latin typeface="Aptos" panose="020B0004020202020204" pitchFamily="34" charset="0"/>
                <a:ea typeface="Verdana" panose="020B0604030504040204" pitchFamily="34" charset="0"/>
              </a:endParaRPr>
            </a:p>
          </p:txBody>
        </p:sp>
        <p:pic>
          <p:nvPicPr>
            <p:cNvPr id="8" name="Image 18" descr="Une image contenant Graphique, Police, capture d’écran, logo&#10;&#10;Description générée automatiquement">
              <a:extLst>
                <a:ext uri="{FF2B5EF4-FFF2-40B4-BE49-F238E27FC236}">
                  <a16:creationId xmlns:a16="http://schemas.microsoft.com/office/drawing/2014/main" id="{CDD0D0AC-D58A-3940-9F05-F4E27FEF2E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0420" y="3922393"/>
              <a:ext cx="1583759" cy="646701"/>
            </a:xfrm>
            <a:prstGeom prst="rect">
              <a:avLst/>
            </a:prstGeom>
          </p:spPr>
        </p:pic>
        <p:pic>
          <p:nvPicPr>
            <p:cNvPr id="9" name="Image 19" descr="Une image contenant texte, Police, Graphique, logo&#10;&#10;Description générée automatiquement">
              <a:extLst>
                <a:ext uri="{FF2B5EF4-FFF2-40B4-BE49-F238E27FC236}">
                  <a16:creationId xmlns:a16="http://schemas.microsoft.com/office/drawing/2014/main" id="{EC0E3CA7-F1CA-8945-AB1D-A352211D81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67771" y="3888143"/>
              <a:ext cx="707117" cy="715200"/>
            </a:xfrm>
            <a:prstGeom prst="rect">
              <a:avLst/>
            </a:prstGeom>
          </p:spPr>
        </p:pic>
      </p:grpSp>
      <p:sp>
        <p:nvSpPr>
          <p:cNvPr id="10" name="ZoneTexte 20">
            <a:extLst>
              <a:ext uri="{FF2B5EF4-FFF2-40B4-BE49-F238E27FC236}">
                <a16:creationId xmlns:a16="http://schemas.microsoft.com/office/drawing/2014/main" id="{056D3C0B-B202-034E-B4D5-5C4FA0C76D89}"/>
              </a:ext>
            </a:extLst>
          </p:cNvPr>
          <p:cNvSpPr txBox="1"/>
          <p:nvPr/>
        </p:nvSpPr>
        <p:spPr>
          <a:xfrm>
            <a:off x="5905500" y="1317703"/>
            <a:ext cx="6068396" cy="584775"/>
          </a:xfrm>
          <a:prstGeom prst="rect">
            <a:avLst/>
          </a:prstGeom>
          <a:noFill/>
        </p:spPr>
        <p:txBody>
          <a:bodyPr wrap="square">
            <a:spAutoFit/>
          </a:bodyPr>
          <a:lstStyle/>
          <a:p>
            <a:pPr algn="l" rtl="0" fontAlgn="base"/>
            <a:r>
              <a:rPr lang="en-US" sz="1600" dirty="0">
                <a:latin typeface="Aptos" panose="020B0004020202020204" pitchFamily="34" charset="0"/>
              </a:rPr>
              <a:t>St</a:t>
            </a:r>
            <a:r>
              <a:rPr lang="en-US" sz="1600" b="0" i="0" dirty="0">
                <a:effectLst/>
                <a:latin typeface="Aptos" panose="020B0004020202020204" pitchFamily="34" charset="0"/>
              </a:rPr>
              <a:t>eering committee co-chairs from Africa, Central America and Europe, and members from every continent</a:t>
            </a:r>
          </a:p>
        </p:txBody>
      </p:sp>
      <p:pic>
        <p:nvPicPr>
          <p:cNvPr id="11" name="Picture 16" descr="A group of logos with text&#10;&#10;Description automatically generated">
            <a:extLst>
              <a:ext uri="{FF2B5EF4-FFF2-40B4-BE49-F238E27FC236}">
                <a16:creationId xmlns:a16="http://schemas.microsoft.com/office/drawing/2014/main" id="{37661212-D7AD-D040-9BBA-DCBD180F56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2516" y="5203072"/>
            <a:ext cx="2471313" cy="751752"/>
          </a:xfrm>
          <a:prstGeom prst="rect">
            <a:avLst/>
          </a:prstGeom>
        </p:spPr>
      </p:pic>
      <p:sp>
        <p:nvSpPr>
          <p:cNvPr id="12" name="TextBox 18">
            <a:extLst>
              <a:ext uri="{FF2B5EF4-FFF2-40B4-BE49-F238E27FC236}">
                <a16:creationId xmlns:a16="http://schemas.microsoft.com/office/drawing/2014/main" id="{26AF1FBE-309A-2A45-A514-D71C84C760B1}"/>
              </a:ext>
            </a:extLst>
          </p:cNvPr>
          <p:cNvSpPr txBox="1"/>
          <p:nvPr/>
        </p:nvSpPr>
        <p:spPr>
          <a:xfrm>
            <a:off x="5905500" y="5286561"/>
            <a:ext cx="3523046" cy="584775"/>
          </a:xfrm>
          <a:prstGeom prst="rect">
            <a:avLst/>
          </a:prstGeom>
          <a:noFill/>
        </p:spPr>
        <p:txBody>
          <a:bodyPr wrap="square">
            <a:spAutoFit/>
          </a:bodyPr>
          <a:lstStyle/>
          <a:p>
            <a:pPr algn="l" rtl="0" fontAlgn="base"/>
            <a:r>
              <a:rPr lang="en-US" sz="1600" dirty="0">
                <a:latin typeface="Aptos" panose="020B0004020202020204" pitchFamily="34" charset="0"/>
                <a:ea typeface="Verdana" panose="020B0604030504040204" pitchFamily="34" charset="0"/>
              </a:rPr>
              <a:t>Strong involvement </a:t>
            </a:r>
            <a:r>
              <a:rPr lang="en-US" sz="1600" u="none" strike="noStrike" dirty="0">
                <a:latin typeface="Aptos" panose="020B0004020202020204" pitchFamily="34" charset="0"/>
                <a:ea typeface="Verdana" panose="020B0604030504040204" pitchFamily="34" charset="0"/>
              </a:rPr>
              <a:t>of </a:t>
            </a:r>
            <a:r>
              <a:rPr lang="en-US" sz="1600" dirty="0">
                <a:latin typeface="Aptos" panose="020B0004020202020204" pitchFamily="34" charset="0"/>
                <a:ea typeface="Verdana" panose="020B0604030504040204" pitchFamily="34" charset="0"/>
              </a:rPr>
              <a:t>early </a:t>
            </a:r>
            <a:br>
              <a:rPr lang="en-US" sz="1600" dirty="0">
                <a:latin typeface="Aptos" panose="020B0004020202020204" pitchFamily="34" charset="0"/>
                <a:ea typeface="Verdana" panose="020B0604030504040204" pitchFamily="34" charset="0"/>
              </a:rPr>
            </a:br>
            <a:r>
              <a:rPr lang="en-US" sz="1600" dirty="0">
                <a:latin typeface="Aptos" panose="020B0004020202020204" pitchFamily="34" charset="0"/>
                <a:ea typeface="Verdana" panose="020B0604030504040204" pitchFamily="34" charset="0"/>
              </a:rPr>
              <a:t>career ocean professionals</a:t>
            </a:r>
            <a:endParaRPr lang="fr-FR" sz="1600" dirty="0">
              <a:latin typeface="Aptos" panose="020B0004020202020204" pitchFamily="34" charset="0"/>
              <a:ea typeface="Verdana" panose="020B0604030504040204" pitchFamily="34" charset="0"/>
            </a:endParaRPr>
          </a:p>
        </p:txBody>
      </p:sp>
      <p:sp>
        <p:nvSpPr>
          <p:cNvPr id="13" name="Rectangle 12">
            <a:extLst>
              <a:ext uri="{FF2B5EF4-FFF2-40B4-BE49-F238E27FC236}">
                <a16:creationId xmlns:a16="http://schemas.microsoft.com/office/drawing/2014/main" id="{417C6C18-DA8D-9D44-B1BC-5908052F6ACF}"/>
              </a:ext>
            </a:extLst>
          </p:cNvPr>
          <p:cNvSpPr/>
          <p:nvPr/>
        </p:nvSpPr>
        <p:spPr>
          <a:xfrm>
            <a:off x="5819776" y="5138097"/>
            <a:ext cx="6254054" cy="881703"/>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20" descr="Chevron arrows with solid fill">
            <a:extLst>
              <a:ext uri="{FF2B5EF4-FFF2-40B4-BE49-F238E27FC236}">
                <a16:creationId xmlns:a16="http://schemas.microsoft.com/office/drawing/2014/main" id="{479A89CC-8297-5749-9E20-D236171CBC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87186" y="5403637"/>
            <a:ext cx="350622" cy="350622"/>
          </a:xfrm>
          <a:prstGeom prst="rect">
            <a:avLst/>
          </a:prstGeom>
        </p:spPr>
      </p:pic>
      <p:pic>
        <p:nvPicPr>
          <p:cNvPr id="15" name="Picture 2">
            <a:extLst>
              <a:ext uri="{FF2B5EF4-FFF2-40B4-BE49-F238E27FC236}">
                <a16:creationId xmlns:a16="http://schemas.microsoft.com/office/drawing/2014/main" id="{E369169F-4DD0-BF44-A333-180A371D9191}"/>
              </a:ext>
            </a:extLst>
          </p:cNvPr>
          <p:cNvPicPr>
            <a:picLocks noChangeAspect="1"/>
          </p:cNvPicPr>
          <p:nvPr/>
        </p:nvPicPr>
        <p:blipFill>
          <a:blip r:embed="rId8"/>
          <a:srcRect/>
          <a:stretch/>
        </p:blipFill>
        <p:spPr>
          <a:xfrm>
            <a:off x="6327809" y="2014692"/>
            <a:ext cx="5098589" cy="2974941"/>
          </a:xfrm>
          <a:prstGeom prst="rect">
            <a:avLst/>
          </a:prstGeom>
        </p:spPr>
      </p:pic>
    </p:spTree>
    <p:extLst>
      <p:ext uri="{BB962C8B-B14F-4D97-AF65-F5344CB8AC3E}">
        <p14:creationId xmlns:p14="http://schemas.microsoft.com/office/powerpoint/2010/main" val="212280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09EFD-FEBA-4B7A-0141-086A7BF2A7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99606FD-69CA-FB0D-829B-5ACCD5C69F94}"/>
              </a:ext>
            </a:extLst>
          </p:cNvPr>
          <p:cNvSpPr txBox="1">
            <a:spLocks/>
          </p:cNvSpPr>
          <p:nvPr/>
        </p:nvSpPr>
        <p:spPr>
          <a:xfrm>
            <a:off x="403921" y="407782"/>
            <a:ext cx="10515600" cy="635922"/>
          </a:xfrm>
          <a:prstGeom prst="rect">
            <a:avLst/>
          </a:prstGeom>
        </p:spPr>
        <p:txBody>
          <a:bodyPr/>
          <a:lstStyle>
            <a:lvl1pPr algn="l" defTabSz="914377" rtl="0" eaLnBrk="1" latinLnBrk="0" hangingPunct="1">
              <a:lnSpc>
                <a:spcPct val="90000"/>
              </a:lnSpc>
              <a:spcBef>
                <a:spcPct val="0"/>
              </a:spcBef>
              <a:buNone/>
              <a:defRPr sz="2800" b="1" i="0" kern="1200">
                <a:solidFill>
                  <a:srgbClr val="292C41"/>
                </a:solidFill>
                <a:latin typeface="Century Gothic" panose="020B0502020202020204" pitchFamily="34" charset="0"/>
                <a:ea typeface="+mj-ea"/>
                <a:cs typeface="+mj-cs"/>
              </a:defRPr>
            </a:lvl1pPr>
          </a:lstStyle>
          <a:p>
            <a:endParaRPr lang="fr-FR" sz="3200"/>
          </a:p>
        </p:txBody>
      </p:sp>
      <p:sp>
        <p:nvSpPr>
          <p:cNvPr id="23" name="TextBox 22">
            <a:extLst>
              <a:ext uri="{FF2B5EF4-FFF2-40B4-BE49-F238E27FC236}">
                <a16:creationId xmlns:a16="http://schemas.microsoft.com/office/drawing/2014/main" id="{CED04F22-A221-481D-DEF0-3A81472453BD}"/>
              </a:ext>
            </a:extLst>
          </p:cNvPr>
          <p:cNvSpPr txBox="1"/>
          <p:nvPr/>
        </p:nvSpPr>
        <p:spPr>
          <a:xfrm>
            <a:off x="3039534" y="6387278"/>
            <a:ext cx="6454422" cy="307777"/>
          </a:xfrm>
          <a:prstGeom prst="rect">
            <a:avLst/>
          </a:prstGeom>
          <a:noFill/>
        </p:spPr>
        <p:txBody>
          <a:bodyPr wrap="square">
            <a:spAutoFit/>
          </a:bodyPr>
          <a:lstStyle/>
          <a:p>
            <a:pPr algn="ctr"/>
            <a:r>
              <a:rPr lang="en-GB" sz="1400">
                <a:solidFill>
                  <a:schemeClr val="bg1"/>
                </a:solidFill>
                <a:latin typeface=" century gothic"/>
              </a:rPr>
              <a:t>https://geoblueplanet.org/</a:t>
            </a:r>
          </a:p>
        </p:txBody>
      </p:sp>
      <p:pic>
        <p:nvPicPr>
          <p:cNvPr id="14" name="Image 13">
            <a:extLst>
              <a:ext uri="{FF2B5EF4-FFF2-40B4-BE49-F238E27FC236}">
                <a16:creationId xmlns:a16="http://schemas.microsoft.com/office/drawing/2014/main" id="{F1DA55AF-98A7-C71C-B874-D419E0BD214D}"/>
              </a:ext>
            </a:extLst>
          </p:cNvPr>
          <p:cNvPicPr>
            <a:picLocks noChangeAspect="1"/>
          </p:cNvPicPr>
          <p:nvPr/>
        </p:nvPicPr>
        <p:blipFill>
          <a:blip r:embed="rId3"/>
          <a:stretch>
            <a:fillRect/>
          </a:stretch>
        </p:blipFill>
        <p:spPr>
          <a:xfrm>
            <a:off x="2426881" y="0"/>
            <a:ext cx="7067075" cy="6858000"/>
          </a:xfrm>
          <a:prstGeom prst="rect">
            <a:avLst/>
          </a:prstGeom>
        </p:spPr>
      </p:pic>
    </p:spTree>
    <p:extLst>
      <p:ext uri="{BB962C8B-B14F-4D97-AF65-F5344CB8AC3E}">
        <p14:creationId xmlns:p14="http://schemas.microsoft.com/office/powerpoint/2010/main" val="1518469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71B213D-4586-6763-8F37-F6803DF655BC}"/>
              </a:ext>
            </a:extLst>
          </p:cNvPr>
          <p:cNvPicPr>
            <a:picLocks noGrp="1" noChangeAspect="1"/>
          </p:cNvPicPr>
          <p:nvPr>
            <p:ph type="pic" sz="quarter" idx="12"/>
          </p:nvPr>
        </p:nvPicPr>
        <p:blipFill rotWithShape="1">
          <a:blip r:embed="rId2"/>
          <a:srcRect t="1838" b="1838"/>
          <a:stretch/>
        </p:blipFill>
        <p:spPr/>
      </p:pic>
      <p:pic>
        <p:nvPicPr>
          <p:cNvPr id="3" name="Picture 2">
            <a:extLst>
              <a:ext uri="{FF2B5EF4-FFF2-40B4-BE49-F238E27FC236}">
                <a16:creationId xmlns:a16="http://schemas.microsoft.com/office/drawing/2014/main" id="{2B69109A-6937-7C10-12CD-C6B09ED1FABA}"/>
              </a:ext>
            </a:extLst>
          </p:cNvPr>
          <p:cNvPicPr>
            <a:picLocks noChangeAspect="1"/>
          </p:cNvPicPr>
          <p:nvPr/>
        </p:nvPicPr>
        <p:blipFill>
          <a:blip r:embed="rId3"/>
          <a:srcRect/>
          <a:stretch/>
        </p:blipFill>
        <p:spPr>
          <a:xfrm>
            <a:off x="842556" y="363703"/>
            <a:ext cx="10506888" cy="6130593"/>
          </a:xfrm>
          <a:prstGeom prst="rect">
            <a:avLst/>
          </a:prstGeom>
        </p:spPr>
      </p:pic>
      <p:sp>
        <p:nvSpPr>
          <p:cNvPr id="7" name="TextBox 6">
            <a:extLst>
              <a:ext uri="{FF2B5EF4-FFF2-40B4-BE49-F238E27FC236}">
                <a16:creationId xmlns:a16="http://schemas.microsoft.com/office/drawing/2014/main" id="{A8AC01E2-9D69-A974-C7FA-E3D2342CACF9}"/>
              </a:ext>
            </a:extLst>
          </p:cNvPr>
          <p:cNvSpPr txBox="1"/>
          <p:nvPr/>
        </p:nvSpPr>
        <p:spPr>
          <a:xfrm>
            <a:off x="2338096" y="921464"/>
            <a:ext cx="1866122" cy="307777"/>
          </a:xfrm>
          <a:prstGeom prst="rect">
            <a:avLst/>
          </a:prstGeom>
          <a:noFill/>
        </p:spPr>
        <p:txBody>
          <a:bodyPr wrap="square" rtlCol="0">
            <a:spAutoFit/>
          </a:bodyPr>
          <a:lstStyle/>
          <a:p>
            <a:r>
              <a:rPr lang="en-US" sz="1400">
                <a:solidFill>
                  <a:srgbClr val="005FAA"/>
                </a:solidFill>
                <a:latin typeface="Verdana" panose="020B0604030504040204" pitchFamily="34" charset="0"/>
                <a:ea typeface="Verdana" panose="020B0604030504040204" pitchFamily="34" charset="0"/>
              </a:rPr>
              <a:t>Jose Moutinho</a:t>
            </a:r>
            <a:endParaRPr lang="en-GB" sz="1400">
              <a:solidFill>
                <a:srgbClr val="005FAA"/>
              </a:solidFill>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B56250EC-1832-4D46-38BE-65215CC0AFC1}"/>
              </a:ext>
            </a:extLst>
          </p:cNvPr>
          <p:cNvSpPr txBox="1"/>
          <p:nvPr/>
        </p:nvSpPr>
        <p:spPr>
          <a:xfrm>
            <a:off x="5565633" y="5826644"/>
            <a:ext cx="2239424" cy="307777"/>
          </a:xfrm>
          <a:prstGeom prst="rect">
            <a:avLst/>
          </a:prstGeom>
          <a:noFill/>
        </p:spPr>
        <p:txBody>
          <a:bodyPr wrap="square" rtlCol="0">
            <a:spAutoFit/>
          </a:bodyPr>
          <a:lstStyle/>
          <a:p>
            <a:r>
              <a:rPr lang="en-US" sz="1400">
                <a:solidFill>
                  <a:srgbClr val="005FAA"/>
                </a:solidFill>
                <a:latin typeface="Verdana" panose="020B0604030504040204" pitchFamily="34" charset="0"/>
                <a:ea typeface="Verdana" panose="020B0604030504040204" pitchFamily="34" charset="0"/>
              </a:rPr>
              <a:t>Kwame Adu Agyekum</a:t>
            </a:r>
            <a:endParaRPr lang="en-GB" sz="1400">
              <a:solidFill>
                <a:srgbClr val="005FAA"/>
              </a:solidFill>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DF2DD2A7-FA1E-823F-F518-E202CC4E31E6}"/>
              </a:ext>
            </a:extLst>
          </p:cNvPr>
          <p:cNvSpPr txBox="1"/>
          <p:nvPr/>
        </p:nvSpPr>
        <p:spPr>
          <a:xfrm>
            <a:off x="1912348" y="4199230"/>
            <a:ext cx="1695138" cy="523220"/>
          </a:xfrm>
          <a:prstGeom prst="rect">
            <a:avLst/>
          </a:prstGeom>
          <a:noFill/>
        </p:spPr>
        <p:txBody>
          <a:bodyPr wrap="square" rtlCol="0">
            <a:spAutoFit/>
          </a:bodyPr>
          <a:lstStyle/>
          <a:p>
            <a:r>
              <a:rPr lang="en-US" sz="1400">
                <a:solidFill>
                  <a:srgbClr val="005FAA"/>
                </a:solidFill>
                <a:latin typeface="Verdana" panose="020B0604030504040204" pitchFamily="34" charset="0"/>
                <a:ea typeface="Verdana" panose="020B0604030504040204" pitchFamily="34" charset="0"/>
              </a:rPr>
              <a:t>Ana Carolina Ruiz-Fernandez</a:t>
            </a:r>
            <a:endParaRPr lang="en-GB" sz="1400">
              <a:solidFill>
                <a:srgbClr val="005FAA"/>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60494452"/>
      </p:ext>
    </p:extLst>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0c671ed-1a48-4936-92c1-32dede44c8a7">
      <Terms xmlns="http://schemas.microsoft.com/office/infopath/2007/PartnerControls"/>
    </lcf76f155ced4ddcb4097134ff3c332f>
    <TaxCatchAll xmlns="d4d20af4-c77d-4df4-a6c2-876bcacddfb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1FFB38A79D5A84FB56F2E986766A76C" ma:contentTypeVersion="19" ma:contentTypeDescription="Crée un document." ma:contentTypeScope="" ma:versionID="e8095dca9cb1ee21982aa19386b3366b">
  <xsd:schema xmlns:xsd="http://www.w3.org/2001/XMLSchema" xmlns:xs="http://www.w3.org/2001/XMLSchema" xmlns:p="http://schemas.microsoft.com/office/2006/metadata/properties" xmlns:ns2="50c671ed-1a48-4936-92c1-32dede44c8a7" xmlns:ns3="d4d20af4-c77d-4df4-a6c2-876bcacddfba" targetNamespace="http://schemas.microsoft.com/office/2006/metadata/properties" ma:root="true" ma:fieldsID="bf024f8327c7478795931125d75c6ede" ns2:_="" ns3:_="">
    <xsd:import namespace="50c671ed-1a48-4936-92c1-32dede44c8a7"/>
    <xsd:import namespace="d4d20af4-c77d-4df4-a6c2-876bcacddfb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DateTaken"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c671ed-1a48-4936-92c1-32dede44c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35abe13b-ee83-4531-9f0f-0b3f7b5b73a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d20af4-c77d-4df4-a6c2-876bcacddfb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199ef6b-5ec9-4557-83c4-13e1fb7b2a4e}" ma:internalName="TaxCatchAll" ma:showField="CatchAllData" ma:web="d4d20af4-c77d-4df4-a6c2-876bcacddf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FD39E1-8738-44A8-9CA9-6ED7FDB95923}">
  <ds:schemaRefs>
    <ds:schemaRef ds:uri="http://schemas.microsoft.com/sharepoint/v3/contenttype/forms"/>
  </ds:schemaRefs>
</ds:datastoreItem>
</file>

<file path=customXml/itemProps2.xml><?xml version="1.0" encoding="utf-8"?>
<ds:datastoreItem xmlns:ds="http://schemas.openxmlformats.org/officeDocument/2006/customXml" ds:itemID="{0EE41279-DA3B-48FB-8F32-9BC29B807B18}">
  <ds:schemaRefs>
    <ds:schemaRef ds:uri="07947720-f1a3-48ed-b320-f61c4f9fd010"/>
    <ds:schemaRef ds:uri="50c671ed-1a48-4936-92c1-32dede44c8a7"/>
    <ds:schemaRef ds:uri="bb71bd7c-c2ff-4562-8ac2-fe7acdd302d1"/>
    <ds:schemaRef ds:uri="d4d20af4-c77d-4df4-a6c2-876bcacddfb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FF3001A-503E-4456-AB4B-37B753B1E2BB}">
  <ds:schemaRefs>
    <ds:schemaRef ds:uri="50c671ed-1a48-4936-92c1-32dede44c8a7"/>
    <ds:schemaRef ds:uri="d4d20af4-c77d-4df4-a6c2-876bcacddfb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2156</TotalTime>
  <Words>1724</Words>
  <Application>Microsoft Office PowerPoint</Application>
  <PresentationFormat>Grand écran</PresentationFormat>
  <Paragraphs>185</Paragraphs>
  <Slides>21</Slides>
  <Notes>10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Office Theme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Rita Felix</dc:creator>
  <cp:lastModifiedBy>Camille Cherques</cp:lastModifiedBy>
  <cp:revision>23</cp:revision>
  <cp:lastPrinted>2025-11-06T16:16:17Z</cp:lastPrinted>
  <dcterms:created xsi:type="dcterms:W3CDTF">2023-01-02T16:54:25Z</dcterms:created>
  <dcterms:modified xsi:type="dcterms:W3CDTF">2026-06-19T06:08:58Z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0x010100D1FFB38A79D5A84FB56F2E986766A76C</vt:lpwstr>
  </property>
  <property fmtid="{D5CDD505-2E9C-101B-9397-08002B2CF9AE}" pid="3" name="MediaServiceImageTags">
    <vt:lpwstr/>
  </property>
</Properties>
</file>